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6858000" cx="9144000"/>
  <p:notesSz cx="6888150" cy="100218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58" roundtripDataSignature="AMtx7mihcLre3gDhOo+hgvoPa+hdV+BBP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BB0FD73-8B22-4CB6-95EA-15492CB32849}">
  <a:tblStyle styleId="{CBB0FD73-8B22-4CB6-95EA-15492CB32849}"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669D87D2-B602-4878-9971-0A4D1A780150}" styleName="Table_1">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tcStyle>
        <a:fill>
          <a:solidFill>
            <a:schemeClr val="dk1">
              <a:alpha val="20000"/>
            </a:schemeClr>
          </a:solidFill>
        </a:fill>
      </a:tcStyle>
    </a:band1H>
    <a:band2H>
      <a:tcTxStyle/>
    </a:band2H>
    <a:band1V>
      <a:tcTxStyle/>
      <a:tcStyle>
        <a:fill>
          <a:solidFill>
            <a:schemeClr val="dk1">
              <a:alpha val="20000"/>
            </a:schemeClr>
          </a:solidFill>
        </a:fill>
      </a:tcStyle>
    </a:band1V>
    <a:band2V>
      <a:tcTxStyle/>
    </a:band2V>
    <a:lastCol>
      <a:tcTxStyle b="on" i="off"/>
    </a:lastCol>
    <a:firstCol>
      <a:tcTxStyle b="on" i="off"/>
    </a:firstCol>
    <a:lastRow>
      <a:tcTxStyle b="on" i="off"/>
      <a:tcStyle>
        <a:tcBdr>
          <a:top>
            <a:ln cap="flat" cmpd="sng" w="50800">
              <a:solidFill>
                <a:schemeClr val="dk1"/>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dk1"/>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28DE50FF-9222-48DC-A84F-AD2A0635A075}" styleName="Table_2">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60C7C9B-3701-44E8-AD64-B1F84BDA39E7}" styleName="Table_3">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E6E6E6"/>
          </a:solidFill>
        </a:fill>
      </a:tcStyle>
    </a:wholeTbl>
    <a:band1H>
      <a:tcTxStyle/>
      <a:tcStyle>
        <a:fill>
          <a:solidFill>
            <a:srgbClr val="CACACA"/>
          </a:solidFill>
        </a:fill>
      </a:tcStyle>
    </a:band1H>
    <a:band2H>
      <a:tcTxStyle/>
    </a:band2H>
    <a:band1V>
      <a:tcTxStyle/>
      <a:tcStyle>
        <a:fill>
          <a:solidFill>
            <a:srgbClr val="CACACA"/>
          </a:solidFill>
        </a:fill>
      </a:tcStyle>
    </a:band1V>
    <a:band2V>
      <a:tcTxStyle/>
    </a:band2V>
    <a:lastCol>
      <a:tcTxStyle b="on" i="off"/>
    </a:lastCol>
    <a:firstCol>
      <a:tcTxStyle b="on" i="off"/>
    </a:firstCol>
    <a:lastRow>
      <a:tcTxStyle b="on" i="off"/>
      <a:tcStyle>
        <a:tcBdr>
          <a:top>
            <a:ln cap="flat" cmpd="sng" w="25400">
              <a:solidFill>
                <a:schemeClr val="dk1"/>
              </a:solidFill>
              <a:prstDash val="solid"/>
              <a:round/>
              <a:headEnd len="sm" w="sm" type="none"/>
              <a:tailEnd len="sm" w="sm" type="none"/>
            </a:ln>
          </a:top>
        </a:tcBdr>
        <a:fill>
          <a:solidFill>
            <a:srgbClr val="E6E6E6"/>
          </a:solidFill>
        </a:fill>
      </a:tcStyle>
    </a:lastRow>
    <a:seCell>
      <a:tcTxStyle/>
    </a:seCell>
    <a:swCell>
      <a:tcTxStyle/>
    </a:swCell>
    <a:firstRow>
      <a:tcTxStyle b="on" i="off"/>
      <a:tcStyle>
        <a:fill>
          <a:solidFill>
            <a:srgbClr val="E6E6E6"/>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58"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00.jpg>
</file>

<file path=ppt/media/image101.png>
</file>

<file path=ppt/media/image102.png>
</file>

<file path=ppt/media/image103.jpg>
</file>

<file path=ppt/media/image104.jpg>
</file>

<file path=ppt/media/image105.png>
</file>

<file path=ppt/media/image106.png>
</file>

<file path=ppt/media/image107.png>
</file>

<file path=ppt/media/image108.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22.gif>
</file>

<file path=ppt/media/image23.gif>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jpg>
</file>

<file path=ppt/media/image96.jp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84871" cy="502835"/>
          </a:xfrm>
          <a:prstGeom prst="rect">
            <a:avLst/>
          </a:prstGeom>
          <a:noFill/>
          <a:ln>
            <a:noFill/>
          </a:ln>
        </p:spPr>
        <p:txBody>
          <a:bodyPr anchorCtr="0" anchor="t" bIns="48300" lIns="96625" spcFirstLastPara="1" rIns="96625" wrap="square" tIns="483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01698" y="0"/>
            <a:ext cx="2984871" cy="502835"/>
          </a:xfrm>
          <a:prstGeom prst="rect">
            <a:avLst/>
          </a:prstGeom>
          <a:noFill/>
          <a:ln>
            <a:noFill/>
          </a:ln>
        </p:spPr>
        <p:txBody>
          <a:bodyPr anchorCtr="0" anchor="t" bIns="48300" lIns="96625" spcFirstLastPara="1" rIns="96625" wrap="square" tIns="48300">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519055"/>
            <a:ext cx="2984871" cy="502834"/>
          </a:xfrm>
          <a:prstGeom prst="rect">
            <a:avLst/>
          </a:prstGeom>
          <a:noFill/>
          <a:ln>
            <a:noFill/>
          </a:ln>
        </p:spPr>
        <p:txBody>
          <a:bodyPr anchorCtr="0" anchor="b" bIns="48300" lIns="96625" spcFirstLastPara="1" rIns="96625" wrap="square" tIns="483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IN"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p10: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71" name="Google Shape;171;p10: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1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11: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0" lvl="0" marL="0" rtl="0" algn="l">
              <a:spcBef>
                <a:spcPts val="0"/>
              </a:spcBef>
              <a:spcAft>
                <a:spcPts val="0"/>
              </a:spcAft>
              <a:buNone/>
            </a:pPr>
            <a:r>
              <a:t/>
            </a:r>
            <a:endParaRPr/>
          </a:p>
        </p:txBody>
      </p:sp>
      <p:sp>
        <p:nvSpPr>
          <p:cNvPr id="180" name="Google Shape;180;p11: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p12: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89" name="Google Shape;189;p12: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p13: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3: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285750" lvl="0" marL="285750" rtl="0" algn="l">
              <a:spcBef>
                <a:spcPts val="0"/>
              </a:spcBef>
              <a:spcAft>
                <a:spcPts val="0"/>
              </a:spcAft>
              <a:buClr>
                <a:srgbClr val="FF0000"/>
              </a:buClr>
              <a:buSzPts val="1200"/>
              <a:buFont typeface="Noto Sans Symbols"/>
              <a:buChar char="⮚"/>
            </a:pPr>
            <a:r>
              <a:rPr b="1" lang="en-IN">
                <a:solidFill>
                  <a:srgbClr val="FF0000"/>
                </a:solidFill>
              </a:rPr>
              <a:t>Standing waveguide</a:t>
            </a:r>
            <a:endParaRPr/>
          </a:p>
          <a:p>
            <a:pPr indent="-285750" lvl="0" marL="285750" rtl="0" algn="l">
              <a:spcBef>
                <a:spcPts val="0"/>
              </a:spcBef>
              <a:spcAft>
                <a:spcPts val="0"/>
              </a:spcAft>
              <a:buClr>
                <a:srgbClr val="FF0000"/>
              </a:buClr>
              <a:buSzPts val="1200"/>
              <a:buFont typeface="Noto Sans Symbols"/>
              <a:buChar char="⮚"/>
            </a:pPr>
            <a:r>
              <a:rPr b="1" lang="en-IN">
                <a:solidFill>
                  <a:srgbClr val="FF0000"/>
                </a:solidFill>
              </a:rPr>
              <a:t>In this configuration, every second cavity carries no electric field</a:t>
            </a:r>
            <a:endParaRPr/>
          </a:p>
          <a:p>
            <a:pPr indent="-285750" lvl="0" marL="285750" rtl="0" algn="l">
              <a:spcBef>
                <a:spcPts val="0"/>
              </a:spcBef>
              <a:spcAft>
                <a:spcPts val="0"/>
              </a:spcAft>
              <a:buClr>
                <a:srgbClr val="FF0000"/>
              </a:buClr>
              <a:buSzPts val="1200"/>
              <a:buFont typeface="Noto Sans Symbols"/>
              <a:buChar char="⮚"/>
            </a:pPr>
            <a:r>
              <a:rPr b="1" lang="en-IN">
                <a:solidFill>
                  <a:srgbClr val="FF0000"/>
                </a:solidFill>
              </a:rPr>
              <a:t>can be effectively shortened the accelerating waveguide by 50%. </a:t>
            </a:r>
            <a:endParaRPr/>
          </a:p>
          <a:p>
            <a:pPr indent="0" lvl="0" marL="0" rtl="0" algn="l">
              <a:spcBef>
                <a:spcPts val="0"/>
              </a:spcBef>
              <a:spcAft>
                <a:spcPts val="0"/>
              </a:spcAft>
              <a:buNone/>
            </a:pPr>
            <a:r>
              <a:t/>
            </a:r>
            <a:endParaRPr/>
          </a:p>
        </p:txBody>
      </p:sp>
      <p:sp>
        <p:nvSpPr>
          <p:cNvPr id="200" name="Google Shape;200;p13: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p14: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12" name="Google Shape;212;p14: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p15: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21" name="Google Shape;221;p15: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p16: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28" name="Google Shape;228;p16: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p17: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33" name="Google Shape;233;p17: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18: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8: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171450" lvl="0" marL="171450" marR="0" rtl="0" algn="l">
              <a:lnSpc>
                <a:spcPct val="100000"/>
              </a:lnSpc>
              <a:spcBef>
                <a:spcPts val="0"/>
              </a:spcBef>
              <a:spcAft>
                <a:spcPts val="0"/>
              </a:spcAft>
              <a:buClr>
                <a:schemeClr val="dk1"/>
              </a:buClr>
              <a:buSzPts val="1200"/>
              <a:buFont typeface="Arial"/>
              <a:buChar char="•"/>
            </a:pPr>
            <a:r>
              <a:rPr lang="en-IN" sz="1200"/>
              <a:t>Treatment head is shielded with lead and tungsten.</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The high energy electrons, in the form of a narrow pencil beam, exiting from the end window of the accelerator falls on the Tungsten target placed in the path of the beam, generates a forward peaking shaped X-rays. </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fixed primary collimator made up of high atomic number elements to minimise the leakage and absorb the scattered X-rays. </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The forward peaking X-ray beam is allowed to pass through a flattening filter to obtain a flattened, symmetrical and uniform beam. </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Monitor chambers read 1MU when an absorbed dose of 1 cGy is delivered to a point at depth of maximum dose (d</a:t>
            </a:r>
            <a:r>
              <a:rPr baseline="-25000" lang="en-IN" sz="1200"/>
              <a:t>max</a:t>
            </a:r>
            <a:r>
              <a:rPr lang="en-IN" sz="1200"/>
              <a:t>) and field size of 10x10 cm</a:t>
            </a:r>
            <a:r>
              <a:rPr baseline="30000" lang="en-IN" sz="1200"/>
              <a:t>2</a:t>
            </a:r>
            <a:r>
              <a:rPr lang="en-IN" sz="1200"/>
              <a:t> in a water phantom, when the phantom surface is positioned at 100 cm from the target. </a:t>
            </a:r>
            <a:endParaRPr/>
          </a:p>
          <a:p>
            <a:pPr indent="-95250" lvl="0" marL="171450" marR="0" rtl="0" algn="l">
              <a:lnSpc>
                <a:spcPct val="100000"/>
              </a:lnSpc>
              <a:spcBef>
                <a:spcPts val="0"/>
              </a:spcBef>
              <a:spcAft>
                <a:spcPts val="0"/>
              </a:spcAft>
              <a:buClr>
                <a:schemeClr val="dk1"/>
              </a:buClr>
              <a:buSzPts val="1200"/>
              <a:buFont typeface="Arial"/>
              <a:buNone/>
            </a:pPr>
            <a:r>
              <a:t/>
            </a:r>
            <a:endParaRPr sz="1200"/>
          </a:p>
          <a:p>
            <a:pPr indent="0" lvl="0" marL="0" rtl="0" algn="l">
              <a:spcBef>
                <a:spcPts val="0"/>
              </a:spcBef>
              <a:spcAft>
                <a:spcPts val="0"/>
              </a:spcAft>
              <a:buNone/>
            </a:pPr>
            <a:r>
              <a:t/>
            </a:r>
            <a:endParaRPr/>
          </a:p>
        </p:txBody>
      </p:sp>
      <p:sp>
        <p:nvSpPr>
          <p:cNvPr id="241" name="Google Shape;241;p18: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p19: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56" name="Google Shape;256;p19: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2: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94" name="Google Shape;94;p2: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p20: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20: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0" lvl="0" marL="0" marR="0" rtl="0" algn="l">
              <a:lnSpc>
                <a:spcPct val="100000"/>
              </a:lnSpc>
              <a:spcBef>
                <a:spcPts val="0"/>
              </a:spcBef>
              <a:spcAft>
                <a:spcPts val="0"/>
              </a:spcAft>
              <a:buClr>
                <a:schemeClr val="dk1"/>
              </a:buClr>
              <a:buSzPts val="1200"/>
              <a:buFont typeface="Calibri"/>
              <a:buNone/>
            </a:pPr>
            <a:r>
              <a:rPr lang="en-IN" sz="1200"/>
              <a:t>Requirement is more stringent in radiosurgery than in routine radiotherapy.</a:t>
            </a:r>
            <a:endParaRPr/>
          </a:p>
          <a:p>
            <a:pPr indent="0" lvl="0" marL="0" rtl="0" algn="l">
              <a:spcBef>
                <a:spcPts val="0"/>
              </a:spcBef>
              <a:spcAft>
                <a:spcPts val="0"/>
              </a:spcAft>
              <a:buNone/>
            </a:pPr>
            <a:r>
              <a:t/>
            </a:r>
            <a:endParaRPr/>
          </a:p>
        </p:txBody>
      </p:sp>
      <p:sp>
        <p:nvSpPr>
          <p:cNvPr id="268" name="Google Shape;268;p20: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p2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21: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171450" lvl="0" marL="171450" marR="0" rtl="0" algn="l">
              <a:lnSpc>
                <a:spcPct val="100000"/>
              </a:lnSpc>
              <a:spcBef>
                <a:spcPts val="0"/>
              </a:spcBef>
              <a:spcAft>
                <a:spcPts val="0"/>
              </a:spcAft>
              <a:buClr>
                <a:schemeClr val="dk1"/>
              </a:buClr>
              <a:buSzPts val="1200"/>
              <a:buFont typeface="Arial"/>
              <a:buChar char="•"/>
            </a:pPr>
            <a:r>
              <a:rPr lang="en-IN" sz="1200"/>
              <a:t>Computer-controlled leaves move independently.</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large number of leaves made up of heavy metal alloy. </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Its computer-controlled leaves act as a filter, move independently and transmit radiation in the form of small beamlets in order to conform the field to the shape of the tumor. </a:t>
            </a:r>
            <a:endParaRPr/>
          </a:p>
          <a:p>
            <a:pPr indent="-171450" lvl="0" marL="171450" marR="0" rtl="0" algn="l">
              <a:lnSpc>
                <a:spcPct val="100000"/>
              </a:lnSpc>
              <a:spcBef>
                <a:spcPts val="0"/>
              </a:spcBef>
              <a:spcAft>
                <a:spcPts val="0"/>
              </a:spcAft>
              <a:buClr>
                <a:schemeClr val="dk1"/>
              </a:buClr>
              <a:buSzPts val="1200"/>
              <a:buFont typeface="Arial"/>
              <a:buChar char="•"/>
            </a:pPr>
            <a:r>
              <a:rPr lang="en-IN" sz="1200"/>
              <a:t>Iso-centre is a point in space at 100 cm from target through which the central axis of radiation beam passes. </a:t>
            </a:r>
            <a:endParaRPr/>
          </a:p>
          <a:p>
            <a:pPr indent="-95250" lvl="0" marL="171450" marR="0" rtl="0" algn="l">
              <a:lnSpc>
                <a:spcPct val="100000"/>
              </a:lnSpc>
              <a:spcBef>
                <a:spcPts val="0"/>
              </a:spcBef>
              <a:spcAft>
                <a:spcPts val="0"/>
              </a:spcAft>
              <a:buClr>
                <a:schemeClr val="dk1"/>
              </a:buClr>
              <a:buSzPts val="1200"/>
              <a:buFont typeface="Arial"/>
              <a:buNone/>
            </a:pPr>
            <a:r>
              <a:t/>
            </a:r>
            <a:endParaRPr sz="1200"/>
          </a:p>
          <a:p>
            <a:pPr indent="0" lvl="0" marL="0" rtl="0" algn="l">
              <a:spcBef>
                <a:spcPts val="0"/>
              </a:spcBef>
              <a:spcAft>
                <a:spcPts val="0"/>
              </a:spcAft>
              <a:buNone/>
            </a:pPr>
            <a:r>
              <a:t/>
            </a:r>
            <a:endParaRPr/>
          </a:p>
        </p:txBody>
      </p:sp>
      <p:sp>
        <p:nvSpPr>
          <p:cNvPr id="277" name="Google Shape;277;p21: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p22: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85" name="Google Shape;285;p22: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23: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293" name="Google Shape;293;p23: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24: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04" name="Google Shape;304;p24: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p25: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13" name="Google Shape;313;p25: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p26: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21" name="Google Shape;321;p26: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p27: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27" name="Google Shape;327;p27: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p28: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37" name="Google Shape;337;p28: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p29: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44" name="Google Shape;344;p29: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p3: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p3: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02" name="Google Shape;102;p3: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p30: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58" name="Google Shape;358;p30: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p3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3" name="Google Shape;363;p31: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0" lvl="0" marL="0" rtl="0" algn="l">
              <a:spcBef>
                <a:spcPts val="0"/>
              </a:spcBef>
              <a:spcAft>
                <a:spcPts val="0"/>
              </a:spcAft>
              <a:buNone/>
            </a:pPr>
            <a:r>
              <a:t/>
            </a:r>
            <a:endParaRPr/>
          </a:p>
        </p:txBody>
      </p:sp>
      <p:sp>
        <p:nvSpPr>
          <p:cNvPr id="364" name="Google Shape;364;p31: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p32: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73" name="Google Shape;373;p32: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p33: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81" name="Google Shape;381;p33: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p34: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390" name="Google Shape;390;p34: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p35: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00" name="Google Shape;400;p35: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p36: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09" name="Google Shape;409;p36: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p37: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5" name="Google Shape;445;p37: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46" name="Google Shape;446;p37: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sz="1300">
                <a:solidFill>
                  <a:schemeClr val="dk1"/>
                </a:solidFill>
                <a:latin typeface="Arial"/>
                <a:ea typeface="Arial"/>
                <a:cs typeface="Arial"/>
                <a:sym typeface="Arial"/>
              </a:rPr>
              <a:t>‹#›</a:t>
            </a:fld>
            <a:endParaRPr sz="1300">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Google Shape;451;p38: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2" name="Google Shape;452;p38: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53" name="Google Shape;453;p38: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sz="1300">
                <a:solidFill>
                  <a:schemeClr val="dk1"/>
                </a:solidFill>
                <a:latin typeface="Arial"/>
                <a:ea typeface="Arial"/>
                <a:cs typeface="Arial"/>
                <a:sym typeface="Arial"/>
              </a:rPr>
              <a:t>‹#›</a:t>
            </a:fld>
            <a:endParaRPr sz="1300">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9" name="Shape 489"/>
        <p:cNvGrpSpPr/>
        <p:nvPr/>
      </p:nvGrpSpPr>
      <p:grpSpPr>
        <a:xfrm>
          <a:off x="0" y="0"/>
          <a:ext cx="0" cy="0"/>
          <a:chOff x="0" y="0"/>
          <a:chExt cx="0" cy="0"/>
        </a:xfrm>
      </p:grpSpPr>
      <p:sp>
        <p:nvSpPr>
          <p:cNvPr id="490" name="Google Shape;490;p39: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91" name="Google Shape;491;p39: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14" name="Google Shape;114;p4: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Google Shape;496;p40: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497" name="Google Shape;497;p40: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Google Shape;506;p41: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07" name="Google Shape;507;p4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p42: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14" name="Google Shape;514;p42: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 name="Shape 520"/>
        <p:cNvGrpSpPr/>
        <p:nvPr/>
      </p:nvGrpSpPr>
      <p:grpSpPr>
        <a:xfrm>
          <a:off x="0" y="0"/>
          <a:ext cx="0" cy="0"/>
          <a:chOff x="0" y="0"/>
          <a:chExt cx="0" cy="0"/>
        </a:xfrm>
      </p:grpSpPr>
      <p:sp>
        <p:nvSpPr>
          <p:cNvPr id="521" name="Google Shape;521;p43: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22" name="Google Shape;522;p43: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5" name="Shape 525"/>
        <p:cNvGrpSpPr/>
        <p:nvPr/>
      </p:nvGrpSpPr>
      <p:grpSpPr>
        <a:xfrm>
          <a:off x="0" y="0"/>
          <a:ext cx="0" cy="0"/>
          <a:chOff x="0" y="0"/>
          <a:chExt cx="0" cy="0"/>
        </a:xfrm>
      </p:grpSpPr>
      <p:sp>
        <p:nvSpPr>
          <p:cNvPr id="526" name="Google Shape;526;p44: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27" name="Google Shape;527;p44: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Google Shape;535;p45: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36" name="Google Shape;536;p45: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0" name="Shape 540"/>
        <p:cNvGrpSpPr/>
        <p:nvPr/>
      </p:nvGrpSpPr>
      <p:grpSpPr>
        <a:xfrm>
          <a:off x="0" y="0"/>
          <a:ext cx="0" cy="0"/>
          <a:chOff x="0" y="0"/>
          <a:chExt cx="0" cy="0"/>
        </a:xfrm>
      </p:grpSpPr>
      <p:sp>
        <p:nvSpPr>
          <p:cNvPr id="541" name="Google Shape;541;p46: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42" name="Google Shape;542;p46: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5" name="Shape 555"/>
        <p:cNvGrpSpPr/>
        <p:nvPr/>
      </p:nvGrpSpPr>
      <p:grpSpPr>
        <a:xfrm>
          <a:off x="0" y="0"/>
          <a:ext cx="0" cy="0"/>
          <a:chOff x="0" y="0"/>
          <a:chExt cx="0" cy="0"/>
        </a:xfrm>
      </p:grpSpPr>
      <p:sp>
        <p:nvSpPr>
          <p:cNvPr id="556" name="Google Shape;556;p47: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57" name="Google Shape;557;p47: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8" name="Shape 568"/>
        <p:cNvGrpSpPr/>
        <p:nvPr/>
      </p:nvGrpSpPr>
      <p:grpSpPr>
        <a:xfrm>
          <a:off x="0" y="0"/>
          <a:ext cx="0" cy="0"/>
          <a:chOff x="0" y="0"/>
          <a:chExt cx="0" cy="0"/>
        </a:xfrm>
      </p:grpSpPr>
      <p:sp>
        <p:nvSpPr>
          <p:cNvPr id="569" name="Google Shape;569;p48: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70" name="Google Shape;570;p48: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5" name="Shape 575"/>
        <p:cNvGrpSpPr/>
        <p:nvPr/>
      </p:nvGrpSpPr>
      <p:grpSpPr>
        <a:xfrm>
          <a:off x="0" y="0"/>
          <a:ext cx="0" cy="0"/>
          <a:chOff x="0" y="0"/>
          <a:chExt cx="0" cy="0"/>
        </a:xfrm>
      </p:grpSpPr>
      <p:sp>
        <p:nvSpPr>
          <p:cNvPr id="576" name="Google Shape;576;p49: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77" name="Google Shape;577;p49: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5: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21" name="Google Shape;121;p5: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1" name="Shape 581"/>
        <p:cNvGrpSpPr/>
        <p:nvPr/>
      </p:nvGrpSpPr>
      <p:grpSpPr>
        <a:xfrm>
          <a:off x="0" y="0"/>
          <a:ext cx="0" cy="0"/>
          <a:chOff x="0" y="0"/>
          <a:chExt cx="0" cy="0"/>
        </a:xfrm>
      </p:grpSpPr>
      <p:sp>
        <p:nvSpPr>
          <p:cNvPr id="582" name="Google Shape;582;p50: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83" name="Google Shape;583;p50: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0" name="Shape 590"/>
        <p:cNvGrpSpPr/>
        <p:nvPr/>
      </p:nvGrpSpPr>
      <p:grpSpPr>
        <a:xfrm>
          <a:off x="0" y="0"/>
          <a:ext cx="0" cy="0"/>
          <a:chOff x="0" y="0"/>
          <a:chExt cx="0" cy="0"/>
        </a:xfrm>
      </p:grpSpPr>
      <p:sp>
        <p:nvSpPr>
          <p:cNvPr id="591" name="Google Shape;591;p51: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592" name="Google Shape;592;p51: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p6: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27" name="Google Shape;127;p6: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7:notes"/>
          <p:cNvSpPr txBox="1"/>
          <p:nvPr>
            <p:ph idx="1" type="body"/>
          </p:nvPr>
        </p:nvSpPr>
        <p:spPr>
          <a:xfrm>
            <a:off x="688817" y="4823034"/>
            <a:ext cx="5510530" cy="3946118"/>
          </a:xfrm>
          <a:prstGeom prst="rect">
            <a:avLst/>
          </a:prstGeom>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36" name="Google Shape;136;p7: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8: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8: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0" lvl="0" marL="0" rtl="0" algn="l">
              <a:spcBef>
                <a:spcPts val="0"/>
              </a:spcBef>
              <a:spcAft>
                <a:spcPts val="0"/>
              </a:spcAft>
              <a:buNone/>
            </a:pPr>
            <a:r>
              <a:rPr b="1" lang="en-IN" sz="1200">
                <a:solidFill>
                  <a:srgbClr val="FF0000"/>
                </a:solidFill>
              </a:rPr>
              <a:t>Modulator cabinet </a:t>
            </a:r>
            <a:r>
              <a:rPr lang="en-IN" sz="1200"/>
              <a:t>It has a fan control, auxiliary power distribution and primary power distribution system. </a:t>
            </a:r>
            <a:endParaRPr/>
          </a:p>
          <a:p>
            <a:pPr indent="0" lvl="0" marL="0" rtl="0" algn="l">
              <a:spcBef>
                <a:spcPts val="0"/>
              </a:spcBef>
              <a:spcAft>
                <a:spcPts val="0"/>
              </a:spcAft>
              <a:buNone/>
            </a:pPr>
            <a:r>
              <a:rPr lang="en-IN" sz="1200"/>
              <a:t>The modulator converts the ac current into pulses of flat topped dc current</a:t>
            </a:r>
            <a:endParaRPr/>
          </a:p>
          <a:p>
            <a:pPr indent="0" lvl="0" marL="0" rtl="0" algn="l">
              <a:spcBef>
                <a:spcPts val="0"/>
              </a:spcBef>
              <a:spcAft>
                <a:spcPts val="0"/>
              </a:spcAft>
              <a:buNone/>
            </a:pPr>
            <a:r>
              <a:rPr lang="en-IN" sz="1200"/>
              <a:t>These are fed to the electron gun and to the microwave power source.</a:t>
            </a:r>
            <a:endParaRPr/>
          </a:p>
          <a:p>
            <a:pPr indent="0" lvl="0" marL="0" rtl="0" algn="l">
              <a:spcBef>
                <a:spcPts val="0"/>
              </a:spcBef>
              <a:spcAft>
                <a:spcPts val="0"/>
              </a:spcAft>
              <a:buNone/>
            </a:pPr>
            <a:r>
              <a:t/>
            </a:r>
            <a:endParaRPr/>
          </a:p>
        </p:txBody>
      </p:sp>
      <p:sp>
        <p:nvSpPr>
          <p:cNvPr id="143" name="Google Shape;143;p8: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9:notes"/>
          <p:cNvSpPr/>
          <p:nvPr>
            <p:ph idx="2" type="sldImg"/>
          </p:nvPr>
        </p:nvSpPr>
        <p:spPr>
          <a:xfrm>
            <a:off x="1189038" y="1252538"/>
            <a:ext cx="4510087" cy="338296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9:notes"/>
          <p:cNvSpPr txBox="1"/>
          <p:nvPr>
            <p:ph idx="1" type="body"/>
          </p:nvPr>
        </p:nvSpPr>
        <p:spPr>
          <a:xfrm>
            <a:off x="688817" y="4823034"/>
            <a:ext cx="5510530" cy="3946118"/>
          </a:xfrm>
          <a:prstGeom prst="rect">
            <a:avLst/>
          </a:prstGeom>
          <a:noFill/>
          <a:ln>
            <a:noFill/>
          </a:ln>
        </p:spPr>
        <p:txBody>
          <a:bodyPr anchorCtr="0" anchor="t" bIns="48300" lIns="96625" spcFirstLastPara="1" rIns="96625" wrap="square" tIns="48300">
            <a:normAutofit/>
          </a:bodyPr>
          <a:lstStyle/>
          <a:p>
            <a:pPr indent="0" lvl="0" marL="0" rtl="0" algn="l">
              <a:spcBef>
                <a:spcPts val="0"/>
              </a:spcBef>
              <a:spcAft>
                <a:spcPts val="0"/>
              </a:spcAft>
              <a:buNone/>
            </a:pPr>
            <a:r>
              <a:t/>
            </a:r>
            <a:endParaRPr/>
          </a:p>
        </p:txBody>
      </p:sp>
      <p:sp>
        <p:nvSpPr>
          <p:cNvPr id="156" name="Google Shape;156;p9:notes"/>
          <p:cNvSpPr txBox="1"/>
          <p:nvPr>
            <p:ph idx="12" type="sldNum"/>
          </p:nvPr>
        </p:nvSpPr>
        <p:spPr>
          <a:xfrm>
            <a:off x="3901698" y="9519055"/>
            <a:ext cx="2984871" cy="502834"/>
          </a:xfrm>
          <a:prstGeom prst="rect">
            <a:avLst/>
          </a:prstGeom>
          <a:noFill/>
          <a:ln>
            <a:noFill/>
          </a:ln>
        </p:spPr>
        <p:txBody>
          <a:bodyPr anchorCtr="0" anchor="b" bIns="48300" lIns="96625" spcFirstLastPara="1" rIns="96625" wrap="square" tIns="483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5" name="Shape 15"/>
        <p:cNvGrpSpPr/>
        <p:nvPr/>
      </p:nvGrpSpPr>
      <p:grpSpPr>
        <a:xfrm>
          <a:off x="0" y="0"/>
          <a:ext cx="0" cy="0"/>
          <a:chOff x="0" y="0"/>
          <a:chExt cx="0" cy="0"/>
        </a:xfrm>
      </p:grpSpPr>
      <p:sp>
        <p:nvSpPr>
          <p:cNvPr id="16" name="Google Shape;16;p5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5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8" name="Google Shape;18;p5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5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5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6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62"/>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6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6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6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63"/>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63"/>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6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6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6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5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5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4" name="Google Shape;24;p5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5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5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5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2" name="Shape 32"/>
        <p:cNvGrpSpPr/>
        <p:nvPr/>
      </p:nvGrpSpPr>
      <p:grpSpPr>
        <a:xfrm>
          <a:off x="0" y="0"/>
          <a:ext cx="0" cy="0"/>
          <a:chOff x="0" y="0"/>
          <a:chExt cx="0" cy="0"/>
        </a:xfrm>
      </p:grpSpPr>
      <p:sp>
        <p:nvSpPr>
          <p:cNvPr id="33" name="Google Shape;33;p5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5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5" name="Google Shape;35;p5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6" name="Google Shape;36;p5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7" name="Google Shape;37;p5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8" name="Google Shape;38;p5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41" name="Shape 41"/>
        <p:cNvGrpSpPr/>
        <p:nvPr/>
      </p:nvGrpSpPr>
      <p:grpSpPr>
        <a:xfrm>
          <a:off x="0" y="0"/>
          <a:ext cx="0" cy="0"/>
          <a:chOff x="0" y="0"/>
          <a:chExt cx="0" cy="0"/>
        </a:xfrm>
      </p:grpSpPr>
      <p:sp>
        <p:nvSpPr>
          <p:cNvPr id="42" name="Google Shape;42;p5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5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44" name="Google Shape;44;p5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5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5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47" name="Shape 47"/>
        <p:cNvGrpSpPr/>
        <p:nvPr/>
      </p:nvGrpSpPr>
      <p:grpSpPr>
        <a:xfrm>
          <a:off x="0" y="0"/>
          <a:ext cx="0" cy="0"/>
          <a:chOff x="0" y="0"/>
          <a:chExt cx="0" cy="0"/>
        </a:xfrm>
      </p:grpSpPr>
      <p:sp>
        <p:nvSpPr>
          <p:cNvPr id="48" name="Google Shape;48;p5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5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0" name="Google Shape;50;p5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1" name="Google Shape;51;p5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5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5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5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6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6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6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6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6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6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6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61"/>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6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6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5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5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5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5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5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8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17.png"/><Relationship Id="rId5" Type="http://schemas.openxmlformats.org/officeDocument/2006/relationships/image" Target="../media/image21.png"/><Relationship Id="rId6" Type="http://schemas.openxmlformats.org/officeDocument/2006/relationships/image" Target="../media/image36.png"/><Relationship Id="rId7"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19.jpg"/><Relationship Id="rId5" Type="http://schemas.openxmlformats.org/officeDocument/2006/relationships/image" Target="../media/image25.png"/><Relationship Id="rId6" Type="http://schemas.openxmlformats.org/officeDocument/2006/relationships/image" Target="../media/image31.png"/><Relationship Id="rId7"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jp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3.gif"/><Relationship Id="rId4" Type="http://schemas.openxmlformats.org/officeDocument/2006/relationships/image" Target="../media/image22.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4.jp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jpg"/><Relationship Id="rId4" Type="http://schemas.openxmlformats.org/officeDocument/2006/relationships/image" Target="../media/image33.png"/><Relationship Id="rId5" Type="http://schemas.openxmlformats.org/officeDocument/2006/relationships/image" Target="../media/image32.png"/><Relationship Id="rId6" Type="http://schemas.openxmlformats.org/officeDocument/2006/relationships/image" Target="../media/image26.png"/><Relationship Id="rId7" Type="http://schemas.openxmlformats.org/officeDocument/2006/relationships/image" Target="../media/image44.png"/><Relationship Id="rId8"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jp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jpg"/><Relationship Id="rId4" Type="http://schemas.openxmlformats.org/officeDocument/2006/relationships/image" Target="../media/image47.png"/><Relationship Id="rId5" Type="http://schemas.openxmlformats.org/officeDocument/2006/relationships/image" Target="../media/image5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jpg"/><Relationship Id="rId4" Type="http://schemas.openxmlformats.org/officeDocument/2006/relationships/image" Target="../media/image39.png"/><Relationship Id="rId10" Type="http://schemas.openxmlformats.org/officeDocument/2006/relationships/image" Target="../media/image45.png"/><Relationship Id="rId9" Type="http://schemas.openxmlformats.org/officeDocument/2006/relationships/image" Target="../media/image41.png"/><Relationship Id="rId5" Type="http://schemas.openxmlformats.org/officeDocument/2006/relationships/image" Target="../media/image37.png"/><Relationship Id="rId6" Type="http://schemas.openxmlformats.org/officeDocument/2006/relationships/image" Target="../media/image35.png"/><Relationship Id="rId7" Type="http://schemas.openxmlformats.org/officeDocument/2006/relationships/image" Target="../media/image49.png"/><Relationship Id="rId8" Type="http://schemas.openxmlformats.org/officeDocument/2006/relationships/image" Target="../media/image3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jpg"/><Relationship Id="rId4" Type="http://schemas.openxmlformats.org/officeDocument/2006/relationships/image" Target="../media/image48.png"/><Relationship Id="rId5" Type="http://schemas.openxmlformats.org/officeDocument/2006/relationships/image" Target="../media/image51.png"/><Relationship Id="rId6" Type="http://schemas.openxmlformats.org/officeDocument/2006/relationships/image" Target="../media/image5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jpg"/><Relationship Id="rId4" Type="http://schemas.openxmlformats.org/officeDocument/2006/relationships/image" Target="../media/image50.png"/><Relationship Id="rId5" Type="http://schemas.openxmlformats.org/officeDocument/2006/relationships/image" Target="../media/image5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jpg"/><Relationship Id="rId4" Type="http://schemas.openxmlformats.org/officeDocument/2006/relationships/image" Target="../media/image46.png"/><Relationship Id="rId5" Type="http://schemas.openxmlformats.org/officeDocument/2006/relationships/image" Target="../media/image57.png"/><Relationship Id="rId6" Type="http://schemas.openxmlformats.org/officeDocument/2006/relationships/image" Target="../media/image55.png"/><Relationship Id="rId7" Type="http://schemas.openxmlformats.org/officeDocument/2006/relationships/image" Target="../media/image5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jpg"/><Relationship Id="rId4" Type="http://schemas.openxmlformats.org/officeDocument/2006/relationships/image" Target="../media/image6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jpg"/><Relationship Id="rId4" Type="http://schemas.openxmlformats.org/officeDocument/2006/relationships/image" Target="../media/image61.png"/><Relationship Id="rId5" Type="http://schemas.openxmlformats.org/officeDocument/2006/relationships/image" Target="../media/image62.png"/><Relationship Id="rId6" Type="http://schemas.openxmlformats.org/officeDocument/2006/relationships/image" Target="../media/image10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jpg"/><Relationship Id="rId4" Type="http://schemas.openxmlformats.org/officeDocument/2006/relationships/image" Target="../media/image6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63.png"/><Relationship Id="rId4" Type="http://schemas.openxmlformats.org/officeDocument/2006/relationships/image" Target="../media/image7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3.jpg"/><Relationship Id="rId4" Type="http://schemas.openxmlformats.org/officeDocument/2006/relationships/image" Target="../media/image59.png"/><Relationship Id="rId5" Type="http://schemas.openxmlformats.org/officeDocument/2006/relationships/image" Target="../media/image6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6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64.png"/><Relationship Id="rId4" Type="http://schemas.openxmlformats.org/officeDocument/2006/relationships/image" Target="../media/image71.png"/><Relationship Id="rId5" Type="http://schemas.openxmlformats.org/officeDocument/2006/relationships/image" Target="../media/image6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jpg"/><Relationship Id="rId4" Type="http://schemas.openxmlformats.org/officeDocument/2006/relationships/image" Target="../media/image70.png"/><Relationship Id="rId5" Type="http://schemas.openxmlformats.org/officeDocument/2006/relationships/image" Target="../media/image66.png"/><Relationship Id="rId6" Type="http://schemas.openxmlformats.org/officeDocument/2006/relationships/image" Target="../media/image7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jpg"/><Relationship Id="rId4" Type="http://schemas.openxmlformats.org/officeDocument/2006/relationships/image" Target="../media/image79.png"/><Relationship Id="rId11" Type="http://schemas.openxmlformats.org/officeDocument/2006/relationships/image" Target="../media/image93.png"/><Relationship Id="rId10" Type="http://schemas.openxmlformats.org/officeDocument/2006/relationships/image" Target="../media/image12.png"/><Relationship Id="rId12" Type="http://schemas.openxmlformats.org/officeDocument/2006/relationships/image" Target="../media/image106.png"/><Relationship Id="rId9" Type="http://schemas.openxmlformats.org/officeDocument/2006/relationships/image" Target="../media/image80.png"/><Relationship Id="rId5" Type="http://schemas.openxmlformats.org/officeDocument/2006/relationships/image" Target="../media/image76.png"/><Relationship Id="rId6" Type="http://schemas.openxmlformats.org/officeDocument/2006/relationships/image" Target="../media/image88.png"/><Relationship Id="rId7" Type="http://schemas.openxmlformats.org/officeDocument/2006/relationships/image" Target="../media/image78.png"/><Relationship Id="rId8" Type="http://schemas.openxmlformats.org/officeDocument/2006/relationships/image" Target="../media/image8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8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75.png"/><Relationship Id="rId4" Type="http://schemas.openxmlformats.org/officeDocument/2006/relationships/image" Target="../media/image89.png"/><Relationship Id="rId11" Type="http://schemas.openxmlformats.org/officeDocument/2006/relationships/image" Target="../media/image77.png"/><Relationship Id="rId10" Type="http://schemas.openxmlformats.org/officeDocument/2006/relationships/image" Target="../media/image105.png"/><Relationship Id="rId9" Type="http://schemas.openxmlformats.org/officeDocument/2006/relationships/image" Target="../media/image84.png"/><Relationship Id="rId5" Type="http://schemas.openxmlformats.org/officeDocument/2006/relationships/image" Target="../media/image73.png"/><Relationship Id="rId6" Type="http://schemas.openxmlformats.org/officeDocument/2006/relationships/image" Target="../media/image6.png"/><Relationship Id="rId7" Type="http://schemas.openxmlformats.org/officeDocument/2006/relationships/image" Target="../media/image87.png"/><Relationship Id="rId8" Type="http://schemas.openxmlformats.org/officeDocument/2006/relationships/image" Target="../media/image8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9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jpg"/><Relationship Id="rId4" Type="http://schemas.openxmlformats.org/officeDocument/2006/relationships/image" Target="../media/image97.png"/><Relationship Id="rId5" Type="http://schemas.openxmlformats.org/officeDocument/2006/relationships/image" Target="../media/image101.png"/><Relationship Id="rId6" Type="http://schemas.openxmlformats.org/officeDocument/2006/relationships/image" Target="../media/image94.png"/><Relationship Id="rId7" Type="http://schemas.openxmlformats.org/officeDocument/2006/relationships/image" Target="../media/image8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3.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jpg"/><Relationship Id="rId4" Type="http://schemas.openxmlformats.org/officeDocument/2006/relationships/image" Target="../media/image91.png"/><Relationship Id="rId5" Type="http://schemas.openxmlformats.org/officeDocument/2006/relationships/image" Target="../media/image92.png"/><Relationship Id="rId6" Type="http://schemas.openxmlformats.org/officeDocument/2006/relationships/image" Target="../media/image9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jpg"/><Relationship Id="rId4" Type="http://schemas.openxmlformats.org/officeDocument/2006/relationships/image" Target="../media/image96.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jpg"/><Relationship Id="rId4" Type="http://schemas.openxmlformats.org/officeDocument/2006/relationships/image" Target="../media/image95.jpg"/><Relationship Id="rId5" Type="http://schemas.openxmlformats.org/officeDocument/2006/relationships/image" Target="../media/image10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jpg"/><Relationship Id="rId4" Type="http://schemas.openxmlformats.org/officeDocument/2006/relationships/image" Target="../media/image100.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98.png"/><Relationship Id="rId4" Type="http://schemas.openxmlformats.org/officeDocument/2006/relationships/image" Target="../media/image10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04.jpg"/><Relationship Id="rId4" Type="http://schemas.openxmlformats.org/officeDocument/2006/relationships/image" Target="../media/image10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1"/>
          <p:cNvSpPr/>
          <p:nvPr/>
        </p:nvSpPr>
        <p:spPr>
          <a:xfrm>
            <a:off x="179513" y="620688"/>
            <a:ext cx="6768752"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D1B10"/>
              </a:buClr>
              <a:buSzPts val="3600"/>
              <a:buFont typeface="Arial"/>
              <a:buNone/>
            </a:pPr>
            <a:r>
              <a:rPr b="1" i="0" lang="en-IN" sz="3600" u="none" cap="none" strike="noStrike">
                <a:solidFill>
                  <a:srgbClr val="1D1B10"/>
                </a:solidFill>
                <a:latin typeface="Arial"/>
                <a:ea typeface="Arial"/>
                <a:cs typeface="Arial"/>
                <a:sym typeface="Arial"/>
              </a:rPr>
              <a:t>The many shapes of a LINAC</a:t>
            </a:r>
            <a:endParaRPr b="1" i="0" sz="4000" u="none" cap="none" strike="noStrike">
              <a:solidFill>
                <a:schemeClr val="dk2"/>
              </a:solidFill>
              <a:latin typeface="Arial"/>
              <a:ea typeface="Arial"/>
              <a:cs typeface="Arial"/>
              <a:sym typeface="Arial"/>
            </a:endParaRPr>
          </a:p>
        </p:txBody>
      </p:sp>
      <p:sp>
        <p:nvSpPr>
          <p:cNvPr id="89" name="Google Shape;89;p1"/>
          <p:cNvSpPr/>
          <p:nvPr/>
        </p:nvSpPr>
        <p:spPr>
          <a:xfrm>
            <a:off x="3707904" y="5373216"/>
            <a:ext cx="5181600" cy="101566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0000"/>
              </a:buClr>
              <a:buSzPts val="2400"/>
              <a:buFont typeface="Arial"/>
              <a:buNone/>
            </a:pPr>
            <a:r>
              <a:rPr b="1" i="0" lang="en-IN" sz="2400" u="none" cap="none" strike="noStrike">
                <a:solidFill>
                  <a:srgbClr val="FF0000"/>
                </a:solidFill>
                <a:latin typeface="Arial"/>
                <a:ea typeface="Arial"/>
                <a:cs typeface="Arial"/>
                <a:sym typeface="Arial"/>
              </a:rPr>
              <a:t>NIYAS PUZHAKKAL</a:t>
            </a:r>
            <a:endParaRPr/>
          </a:p>
          <a:p>
            <a:pPr indent="0" lvl="0" marL="0" marR="0" rtl="0" algn="ctr">
              <a:lnSpc>
                <a:spcPct val="100000"/>
              </a:lnSpc>
              <a:spcBef>
                <a:spcPts val="0"/>
              </a:spcBef>
              <a:spcAft>
                <a:spcPts val="0"/>
              </a:spcAft>
              <a:buClr>
                <a:srgbClr val="1D1B10"/>
              </a:buClr>
              <a:buSzPts val="1800"/>
              <a:buFont typeface="Arial"/>
              <a:buNone/>
            </a:pPr>
            <a:r>
              <a:rPr b="1" i="0" lang="en-IN" sz="1800" u="none" cap="none" strike="noStrike">
                <a:solidFill>
                  <a:srgbClr val="1D1B10"/>
                </a:solidFill>
                <a:latin typeface="Arial"/>
                <a:ea typeface="Arial"/>
                <a:cs typeface="Arial"/>
                <a:sym typeface="Arial"/>
              </a:rPr>
              <a:t>Chief Medical Physicist &amp; RSO</a:t>
            </a:r>
            <a:endParaRPr/>
          </a:p>
          <a:p>
            <a:pPr indent="0" lvl="0" marL="0" marR="0" rtl="0" algn="ctr">
              <a:lnSpc>
                <a:spcPct val="100000"/>
              </a:lnSpc>
              <a:spcBef>
                <a:spcPts val="0"/>
              </a:spcBef>
              <a:spcAft>
                <a:spcPts val="0"/>
              </a:spcAft>
              <a:buClr>
                <a:srgbClr val="1D1B10"/>
              </a:buClr>
              <a:buSzPts val="1800"/>
              <a:buFont typeface="Arial"/>
              <a:buNone/>
            </a:pPr>
            <a:r>
              <a:rPr b="1" i="0" lang="en-IN" sz="1800" u="none" cap="none" strike="noStrike">
                <a:solidFill>
                  <a:srgbClr val="1D1B10"/>
                </a:solidFill>
                <a:latin typeface="Arial"/>
                <a:ea typeface="Arial"/>
                <a:cs typeface="Arial"/>
                <a:sym typeface="Arial"/>
              </a:rPr>
              <a:t>MVR Cancer Centre &amp; Research Institute</a:t>
            </a:r>
            <a:endParaRPr b="1" i="0" sz="1400" u="none" cap="none" strike="noStrike">
              <a:solidFill>
                <a:srgbClr val="1D1B10"/>
              </a:solidFill>
              <a:latin typeface="Arial"/>
              <a:ea typeface="Arial"/>
              <a:cs typeface="Arial"/>
              <a:sym typeface="Arial"/>
            </a:endParaRPr>
          </a:p>
        </p:txBody>
      </p:sp>
      <p:pic>
        <p:nvPicPr>
          <p:cNvPr id="90" name="Google Shape;90;p1"/>
          <p:cNvPicPr preferRelativeResize="0"/>
          <p:nvPr/>
        </p:nvPicPr>
        <p:blipFill rotWithShape="1">
          <a:blip r:embed="rId4">
            <a:alphaModFix/>
          </a:blip>
          <a:srcRect b="0" l="0" r="0" t="0"/>
          <a:stretch/>
        </p:blipFill>
        <p:spPr>
          <a:xfrm>
            <a:off x="395536" y="1786269"/>
            <a:ext cx="7319941" cy="303274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10"/>
          <p:cNvSpPr txBox="1"/>
          <p:nvPr>
            <p:ph type="title"/>
          </p:nvPr>
        </p:nvSpPr>
        <p:spPr>
          <a:xfrm>
            <a:off x="339725" y="190079"/>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IN"/>
              <a:t>Micro wave power source</a:t>
            </a:r>
            <a:endParaRPr/>
          </a:p>
        </p:txBody>
      </p:sp>
      <p:sp>
        <p:nvSpPr>
          <p:cNvPr id="174" name="Google Shape;174;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3200"/>
              <a:buFont typeface="Arial"/>
              <a:buNone/>
            </a:pPr>
            <a:r>
              <a:rPr lang="en-IN"/>
              <a:t>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Font typeface="Arial"/>
              <a:buNone/>
            </a:pPr>
            <a:r>
              <a:rPr lang="en-IN"/>
              <a:t>    Magnetron – 5 MW		  Klystron – 7 MW</a:t>
            </a:r>
            <a:endParaRPr/>
          </a:p>
          <a:p>
            <a:pPr indent="-139700" lvl="0" marL="342900" rtl="0" algn="l">
              <a:spcBef>
                <a:spcPts val="640"/>
              </a:spcBef>
              <a:spcAft>
                <a:spcPts val="0"/>
              </a:spcAft>
              <a:buClr>
                <a:schemeClr val="dk1"/>
              </a:buClr>
              <a:buSzPts val="3200"/>
              <a:buNone/>
            </a:pPr>
            <a:r>
              <a:t/>
            </a:r>
            <a:endParaRPr/>
          </a:p>
        </p:txBody>
      </p:sp>
      <p:pic>
        <p:nvPicPr>
          <p:cNvPr id="175" name="Google Shape;175;p10"/>
          <p:cNvPicPr preferRelativeResize="0"/>
          <p:nvPr/>
        </p:nvPicPr>
        <p:blipFill rotWithShape="1">
          <a:blip r:embed="rId3">
            <a:alphaModFix/>
          </a:blip>
          <a:srcRect b="0" l="0" r="0" t="0"/>
          <a:stretch/>
        </p:blipFill>
        <p:spPr>
          <a:xfrm>
            <a:off x="5203180" y="1916832"/>
            <a:ext cx="3709988" cy="2471738"/>
          </a:xfrm>
          <a:prstGeom prst="rect">
            <a:avLst/>
          </a:prstGeom>
          <a:noFill/>
          <a:ln>
            <a:noFill/>
          </a:ln>
        </p:spPr>
      </p:pic>
      <p:pic>
        <p:nvPicPr>
          <p:cNvPr id="176" name="Google Shape;176;p10"/>
          <p:cNvPicPr preferRelativeResize="0"/>
          <p:nvPr/>
        </p:nvPicPr>
        <p:blipFill rotWithShape="1">
          <a:blip r:embed="rId4">
            <a:alphaModFix/>
          </a:blip>
          <a:srcRect b="0" l="0" r="0" t="0"/>
          <a:stretch/>
        </p:blipFill>
        <p:spPr>
          <a:xfrm>
            <a:off x="683568" y="1484541"/>
            <a:ext cx="3697287" cy="277653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1"/>
          <p:cNvSpPr txBox="1"/>
          <p:nvPr>
            <p:ph type="title"/>
          </p:nvPr>
        </p:nvSpPr>
        <p:spPr>
          <a:xfrm>
            <a:off x="546929" y="116632"/>
            <a:ext cx="7321698" cy="587188"/>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alibri"/>
              <a:buNone/>
            </a:pPr>
            <a:br>
              <a:rPr b="1" i="1" lang="en-IN" sz="3600"/>
            </a:br>
            <a:r>
              <a:rPr b="1" lang="en-IN" sz="3600">
                <a:solidFill>
                  <a:srgbClr val="FF0000"/>
                </a:solidFill>
                <a:latin typeface="Arial"/>
                <a:ea typeface="Arial"/>
                <a:cs typeface="Arial"/>
                <a:sym typeface="Arial"/>
              </a:rPr>
              <a:t>Gantry</a:t>
            </a:r>
            <a:br>
              <a:rPr lang="en-IN" sz="3600"/>
            </a:br>
            <a:endParaRPr b="1" sz="3600">
              <a:solidFill>
                <a:srgbClr val="FF0000"/>
              </a:solidFill>
              <a:latin typeface="Arial"/>
              <a:ea typeface="Arial"/>
              <a:cs typeface="Arial"/>
              <a:sym typeface="Arial"/>
            </a:endParaRPr>
          </a:p>
        </p:txBody>
      </p:sp>
      <p:sp>
        <p:nvSpPr>
          <p:cNvPr id="183" name="Google Shape;183;p11"/>
          <p:cNvSpPr txBox="1"/>
          <p:nvPr>
            <p:ph idx="1" type="body"/>
          </p:nvPr>
        </p:nvSpPr>
        <p:spPr>
          <a:xfrm>
            <a:off x="600628" y="703820"/>
            <a:ext cx="8055461" cy="3206192"/>
          </a:xfrm>
          <a:prstGeom prst="rect">
            <a:avLst/>
          </a:prstGeom>
          <a:noFill/>
          <a:ln>
            <a:noFill/>
          </a:ln>
        </p:spPr>
        <p:txBody>
          <a:bodyPr anchorCtr="0" anchor="t" bIns="45700" lIns="91425" spcFirstLastPara="1" rIns="91425" wrap="square" tIns="45700">
            <a:noAutofit/>
          </a:bodyPr>
          <a:lstStyle/>
          <a:p>
            <a:pPr indent="-215900" lvl="0" marL="342900" rtl="0" algn="l">
              <a:spcBef>
                <a:spcPts val="0"/>
              </a:spcBef>
              <a:spcAft>
                <a:spcPts val="0"/>
              </a:spcAft>
              <a:buClr>
                <a:schemeClr val="dk1"/>
              </a:buClr>
              <a:buSzPts val="2000"/>
              <a:buNone/>
            </a:pPr>
            <a:r>
              <a:t/>
            </a:r>
            <a:endParaRPr sz="2000">
              <a:latin typeface="Times New Roman"/>
              <a:ea typeface="Times New Roman"/>
              <a:cs typeface="Times New Roman"/>
              <a:sym typeface="Times New Roman"/>
            </a:endParaRPr>
          </a:p>
          <a:p>
            <a:pPr indent="-342900" lvl="0" marL="342900" rtl="0" algn="l">
              <a:spcBef>
                <a:spcPts val="440"/>
              </a:spcBef>
              <a:spcAft>
                <a:spcPts val="0"/>
              </a:spcAft>
              <a:buClr>
                <a:schemeClr val="dk1"/>
              </a:buClr>
              <a:buSzPts val="2200"/>
              <a:buChar char="•"/>
            </a:pPr>
            <a:r>
              <a:rPr lang="en-IN" sz="2200">
                <a:latin typeface="Times New Roman"/>
                <a:ea typeface="Times New Roman"/>
                <a:cs typeface="Times New Roman"/>
                <a:sym typeface="Times New Roman"/>
              </a:rPr>
              <a:t>Gantry directs the beam to the patient by rotating around the patient.</a:t>
            </a:r>
            <a:endParaRPr sz="2200">
              <a:latin typeface="Times New Roman"/>
              <a:ea typeface="Times New Roman"/>
              <a:cs typeface="Times New Roman"/>
              <a:sym typeface="Times New Roman"/>
            </a:endParaRPr>
          </a:p>
          <a:p>
            <a:pPr indent="-857250" lvl="0" marL="857250" rtl="0" algn="l">
              <a:spcBef>
                <a:spcPts val="440"/>
              </a:spcBef>
              <a:spcAft>
                <a:spcPts val="0"/>
              </a:spcAft>
              <a:buClr>
                <a:srgbClr val="C00000"/>
              </a:buClr>
              <a:buSzPts val="2200"/>
              <a:buChar char="•"/>
            </a:pPr>
            <a:r>
              <a:rPr b="1" lang="en-IN" sz="2200">
                <a:solidFill>
                  <a:srgbClr val="C00000"/>
                </a:solidFill>
                <a:latin typeface="Times New Roman"/>
                <a:ea typeface="Times New Roman"/>
                <a:cs typeface="Times New Roman"/>
                <a:sym typeface="Times New Roman"/>
              </a:rPr>
              <a:t>Electron gun </a:t>
            </a:r>
            <a:endParaRPr/>
          </a:p>
          <a:p>
            <a:pPr indent="-857250" lvl="0" marL="857250" rtl="0" algn="l">
              <a:spcBef>
                <a:spcPts val="440"/>
              </a:spcBef>
              <a:spcAft>
                <a:spcPts val="0"/>
              </a:spcAft>
              <a:buClr>
                <a:srgbClr val="C00000"/>
              </a:buClr>
              <a:buSzPts val="2200"/>
              <a:buChar char="•"/>
            </a:pPr>
            <a:r>
              <a:rPr b="1" lang="en-IN" sz="2200">
                <a:solidFill>
                  <a:srgbClr val="C00000"/>
                </a:solidFill>
                <a:latin typeface="Times New Roman"/>
                <a:ea typeface="Times New Roman"/>
                <a:cs typeface="Times New Roman"/>
                <a:sym typeface="Times New Roman"/>
              </a:rPr>
              <a:t>Accelerating waveguide </a:t>
            </a:r>
            <a:endParaRPr/>
          </a:p>
          <a:p>
            <a:pPr indent="-857250" lvl="0" marL="857250" rtl="0" algn="l">
              <a:spcBef>
                <a:spcPts val="440"/>
              </a:spcBef>
              <a:spcAft>
                <a:spcPts val="0"/>
              </a:spcAft>
              <a:buClr>
                <a:srgbClr val="C00000"/>
              </a:buClr>
              <a:buSzPts val="2200"/>
              <a:buChar char="•"/>
            </a:pPr>
            <a:r>
              <a:rPr b="1" lang="en-IN" sz="2200">
                <a:solidFill>
                  <a:srgbClr val="C00000"/>
                </a:solidFill>
                <a:latin typeface="Times New Roman"/>
                <a:ea typeface="Times New Roman"/>
                <a:cs typeface="Times New Roman"/>
                <a:sym typeface="Times New Roman"/>
              </a:rPr>
              <a:t>Treatment head</a:t>
            </a:r>
            <a:endParaRPr b="1" sz="2200">
              <a:solidFill>
                <a:srgbClr val="FF0000"/>
              </a:solidFill>
              <a:latin typeface="Times New Roman"/>
              <a:ea typeface="Times New Roman"/>
              <a:cs typeface="Times New Roman"/>
              <a:sym typeface="Times New Roman"/>
            </a:endParaRPr>
          </a:p>
          <a:p>
            <a:pPr indent="-342900" lvl="0" marL="342900" rtl="0" algn="l">
              <a:spcBef>
                <a:spcPts val="440"/>
              </a:spcBef>
              <a:spcAft>
                <a:spcPts val="0"/>
              </a:spcAft>
              <a:buClr>
                <a:srgbClr val="FF0000"/>
              </a:buClr>
              <a:buSzPts val="2200"/>
              <a:buChar char="•"/>
            </a:pPr>
            <a:r>
              <a:rPr b="1" lang="en-IN" sz="2200">
                <a:solidFill>
                  <a:srgbClr val="FF0000"/>
                </a:solidFill>
                <a:latin typeface="Times New Roman"/>
                <a:ea typeface="Times New Roman"/>
                <a:cs typeface="Times New Roman"/>
                <a:sym typeface="Times New Roman"/>
              </a:rPr>
              <a:t>Electron gun</a:t>
            </a:r>
            <a:r>
              <a:rPr lang="en-IN" sz="2200">
                <a:solidFill>
                  <a:srgbClr val="FF0000"/>
                </a:solidFill>
                <a:latin typeface="Times New Roman"/>
                <a:ea typeface="Times New Roman"/>
                <a:cs typeface="Times New Roman"/>
                <a:sym typeface="Times New Roman"/>
              </a:rPr>
              <a:t>: </a:t>
            </a:r>
            <a:r>
              <a:rPr lang="en-IN" sz="2200">
                <a:latin typeface="Times New Roman"/>
                <a:ea typeface="Times New Roman"/>
                <a:cs typeface="Times New Roman"/>
                <a:sym typeface="Times New Roman"/>
              </a:rPr>
              <a:t>Produces electron by thermionic emission of heated cathode. </a:t>
            </a:r>
            <a:endParaRPr/>
          </a:p>
        </p:txBody>
      </p:sp>
      <p:sp>
        <p:nvSpPr>
          <p:cNvPr id="184" name="Google Shape;184;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id="185" name="Google Shape;185;p11"/>
          <p:cNvPicPr preferRelativeResize="0"/>
          <p:nvPr/>
        </p:nvPicPr>
        <p:blipFill rotWithShape="1">
          <a:blip r:embed="rId3">
            <a:alphaModFix/>
          </a:blip>
          <a:srcRect b="0" l="0" r="0" t="0"/>
          <a:stretch/>
        </p:blipFill>
        <p:spPr>
          <a:xfrm>
            <a:off x="4986337" y="3910012"/>
            <a:ext cx="3133725" cy="2628900"/>
          </a:xfrm>
          <a:prstGeom prst="rect">
            <a:avLst/>
          </a:prstGeom>
          <a:noFill/>
          <a:ln>
            <a:noFill/>
          </a:ln>
        </p:spPr>
      </p:pic>
      <p:pic>
        <p:nvPicPr>
          <p:cNvPr id="186" name="Google Shape;186;p11"/>
          <p:cNvPicPr preferRelativeResize="0"/>
          <p:nvPr/>
        </p:nvPicPr>
        <p:blipFill rotWithShape="1">
          <a:blip r:embed="rId4">
            <a:alphaModFix/>
          </a:blip>
          <a:srcRect b="0" l="0" r="0" t="0"/>
          <a:stretch/>
        </p:blipFill>
        <p:spPr>
          <a:xfrm>
            <a:off x="1907704" y="3910012"/>
            <a:ext cx="1896616" cy="271607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90" name="Shape 190"/>
        <p:cNvGrpSpPr/>
        <p:nvPr/>
      </p:nvGrpSpPr>
      <p:grpSpPr>
        <a:xfrm>
          <a:off x="0" y="0"/>
          <a:ext cx="0" cy="0"/>
          <a:chOff x="0" y="0"/>
          <a:chExt cx="0" cy="0"/>
        </a:xfrm>
      </p:grpSpPr>
      <p:sp>
        <p:nvSpPr>
          <p:cNvPr id="191" name="Google Shape;191;p12"/>
          <p:cNvSpPr txBox="1"/>
          <p:nvPr>
            <p:ph type="title"/>
          </p:nvPr>
        </p:nvSpPr>
        <p:spPr>
          <a:xfrm>
            <a:off x="363047" y="78843"/>
            <a:ext cx="6552728" cy="86409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alibri"/>
              <a:buNone/>
            </a:pPr>
            <a:br>
              <a:rPr b="1" i="1" lang="en-IN" sz="3600"/>
            </a:br>
            <a:r>
              <a:rPr b="1" lang="en-IN" sz="3600">
                <a:solidFill>
                  <a:srgbClr val="FF0000"/>
                </a:solidFill>
                <a:latin typeface="Arial"/>
                <a:ea typeface="Arial"/>
                <a:cs typeface="Arial"/>
                <a:sym typeface="Arial"/>
              </a:rPr>
              <a:t>Accelerating waveguide</a:t>
            </a:r>
            <a:br>
              <a:rPr lang="en-IN" sz="3600"/>
            </a:br>
            <a:r>
              <a:rPr lang="en-IN" sz="3600"/>
              <a:t> </a:t>
            </a:r>
            <a:endParaRPr b="1" sz="3600">
              <a:solidFill>
                <a:srgbClr val="FF0000"/>
              </a:solidFill>
              <a:latin typeface="Arial"/>
              <a:ea typeface="Arial"/>
              <a:cs typeface="Arial"/>
              <a:sym typeface="Arial"/>
            </a:endParaRPr>
          </a:p>
        </p:txBody>
      </p:sp>
      <p:sp>
        <p:nvSpPr>
          <p:cNvPr id="192" name="Google Shape;192;p12"/>
          <p:cNvSpPr txBox="1"/>
          <p:nvPr>
            <p:ph idx="1" type="body"/>
          </p:nvPr>
        </p:nvSpPr>
        <p:spPr>
          <a:xfrm>
            <a:off x="251520" y="1052736"/>
            <a:ext cx="8229600" cy="3384376"/>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000"/>
              <a:buChar char="•"/>
            </a:pPr>
            <a:r>
              <a:rPr lang="en-IN" sz="2000">
                <a:latin typeface="Times New Roman"/>
                <a:ea typeface="Times New Roman"/>
                <a:cs typeface="Times New Roman"/>
                <a:sym typeface="Times New Roman"/>
              </a:rPr>
              <a:t>Evacuated metallic circular structures.</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Accelerates electrons with the help of micro wave power.</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High conductivity ensures the stability &amp; accuracy</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Made up of Cu. Why?</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High Vacuum – to prevent electron loss and arcing</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Length = 30 cm – 3 m</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Complete hollow structure is not suitable. Why?</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Microwaves are transmitted much faster than the injected electrons.</a:t>
            </a:r>
            <a:endParaRPr/>
          </a:p>
          <a:p>
            <a:pPr indent="-342900" lvl="0" marL="342900" rtl="0" algn="l">
              <a:spcBef>
                <a:spcPts val="400"/>
              </a:spcBef>
              <a:spcAft>
                <a:spcPts val="0"/>
              </a:spcAft>
              <a:buClr>
                <a:schemeClr val="dk1"/>
              </a:buClr>
              <a:buSzPts val="2000"/>
              <a:buChar char="•"/>
            </a:pPr>
            <a:r>
              <a:rPr lang="en-IN" sz="2000">
                <a:latin typeface="Times New Roman"/>
                <a:ea typeface="Times New Roman"/>
                <a:cs typeface="Times New Roman"/>
                <a:sym typeface="Times New Roman"/>
              </a:rPr>
              <a:t>Series of cavities </a:t>
            </a:r>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0" lvl="0" marL="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spcBef>
                <a:spcPts val="480"/>
              </a:spcBef>
              <a:spcAft>
                <a:spcPts val="0"/>
              </a:spcAft>
              <a:buClr>
                <a:schemeClr val="dk1"/>
              </a:buClr>
              <a:buSzPts val="2400"/>
              <a:buNone/>
            </a:pPr>
            <a:r>
              <a:t/>
            </a:r>
            <a:endParaRPr sz="2400">
              <a:latin typeface="Times New Roman"/>
              <a:ea typeface="Times New Roman"/>
              <a:cs typeface="Times New Roman"/>
              <a:sym typeface="Times New Roman"/>
            </a:endParaRPr>
          </a:p>
        </p:txBody>
      </p:sp>
      <p:pic>
        <p:nvPicPr>
          <p:cNvPr id="193" name="Google Shape;193;p12"/>
          <p:cNvPicPr preferRelativeResize="0"/>
          <p:nvPr/>
        </p:nvPicPr>
        <p:blipFill rotWithShape="1">
          <a:blip r:embed="rId4">
            <a:alphaModFix/>
          </a:blip>
          <a:srcRect b="0" l="0" r="0" t="0"/>
          <a:stretch/>
        </p:blipFill>
        <p:spPr>
          <a:xfrm>
            <a:off x="3455877" y="4675573"/>
            <a:ext cx="2304256" cy="1875557"/>
          </a:xfrm>
          <a:prstGeom prst="rect">
            <a:avLst/>
          </a:prstGeom>
          <a:noFill/>
          <a:ln>
            <a:noFill/>
          </a:ln>
        </p:spPr>
      </p:pic>
      <p:pic>
        <p:nvPicPr>
          <p:cNvPr id="194" name="Google Shape;194;p12"/>
          <p:cNvPicPr preferRelativeResize="0"/>
          <p:nvPr/>
        </p:nvPicPr>
        <p:blipFill rotWithShape="1">
          <a:blip r:embed="rId5">
            <a:alphaModFix/>
          </a:blip>
          <a:srcRect b="0" l="0" r="0" t="0"/>
          <a:stretch/>
        </p:blipFill>
        <p:spPr>
          <a:xfrm>
            <a:off x="6660232" y="1700808"/>
            <a:ext cx="2426611" cy="1967411"/>
          </a:xfrm>
          <a:prstGeom prst="rect">
            <a:avLst/>
          </a:prstGeom>
          <a:noFill/>
          <a:ln>
            <a:noFill/>
          </a:ln>
        </p:spPr>
      </p:pic>
      <p:pic>
        <p:nvPicPr>
          <p:cNvPr id="195" name="Google Shape;195;p12"/>
          <p:cNvPicPr preferRelativeResize="0"/>
          <p:nvPr/>
        </p:nvPicPr>
        <p:blipFill rotWithShape="1">
          <a:blip r:embed="rId6">
            <a:alphaModFix/>
          </a:blip>
          <a:srcRect b="0" l="0" r="0" t="0"/>
          <a:stretch/>
        </p:blipFill>
        <p:spPr>
          <a:xfrm>
            <a:off x="363047" y="4678148"/>
            <a:ext cx="2694956" cy="1904583"/>
          </a:xfrm>
          <a:prstGeom prst="rect">
            <a:avLst/>
          </a:prstGeom>
          <a:noFill/>
          <a:ln>
            <a:noFill/>
          </a:ln>
        </p:spPr>
      </p:pic>
      <p:pic>
        <p:nvPicPr>
          <p:cNvPr id="196" name="Google Shape;196;p12"/>
          <p:cNvPicPr preferRelativeResize="0"/>
          <p:nvPr/>
        </p:nvPicPr>
        <p:blipFill rotWithShape="1">
          <a:blip r:embed="rId7">
            <a:alphaModFix/>
          </a:blip>
          <a:srcRect b="0" l="0" r="0" t="0"/>
          <a:stretch/>
        </p:blipFill>
        <p:spPr>
          <a:xfrm>
            <a:off x="6045358" y="4546909"/>
            <a:ext cx="2774628" cy="203582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13"/>
          <p:cNvSpPr/>
          <p:nvPr/>
        </p:nvSpPr>
        <p:spPr>
          <a:xfrm>
            <a:off x="36854" y="4955967"/>
            <a:ext cx="4419600" cy="1400383"/>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FF0000"/>
              </a:buClr>
              <a:buSzPts val="2000"/>
              <a:buFont typeface="Noto Sans Symbols"/>
              <a:buChar char="⮚"/>
            </a:pPr>
            <a:r>
              <a:rPr lang="en-IN" sz="2000">
                <a:solidFill>
                  <a:srgbClr val="FF0000"/>
                </a:solidFill>
                <a:latin typeface="Times New Roman"/>
                <a:ea typeface="Times New Roman"/>
                <a:cs typeface="Times New Roman"/>
                <a:sym typeface="Times New Roman"/>
              </a:rPr>
              <a:t>Microwaves enter on the gun side and propagate.</a:t>
            </a:r>
            <a:endParaRPr/>
          </a:p>
          <a:p>
            <a:pPr indent="-285750" lvl="0" marL="285750" marR="0" rtl="0" algn="l">
              <a:spcBef>
                <a:spcPts val="600"/>
              </a:spcBef>
              <a:spcAft>
                <a:spcPts val="0"/>
              </a:spcAft>
              <a:buClr>
                <a:srgbClr val="FF0000"/>
              </a:buClr>
              <a:buSzPts val="2000"/>
              <a:buFont typeface="Noto Sans Symbols"/>
              <a:buChar char="⮚"/>
            </a:pPr>
            <a:r>
              <a:rPr lang="en-IN" sz="2000">
                <a:solidFill>
                  <a:srgbClr val="FF0000"/>
                </a:solidFill>
                <a:latin typeface="Times New Roman"/>
                <a:ea typeface="Times New Roman"/>
                <a:cs typeface="Times New Roman"/>
                <a:sym typeface="Times New Roman"/>
              </a:rPr>
              <a:t>Absorbed at the distal surface and thus forms a travelling wave pattern. </a:t>
            </a:r>
            <a:endParaRPr/>
          </a:p>
        </p:txBody>
      </p:sp>
      <p:sp>
        <p:nvSpPr>
          <p:cNvPr id="203" name="Google Shape;203;p13"/>
          <p:cNvSpPr/>
          <p:nvPr/>
        </p:nvSpPr>
        <p:spPr>
          <a:xfrm>
            <a:off x="4572000" y="4365104"/>
            <a:ext cx="4504639" cy="286232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FF0000"/>
              </a:buClr>
              <a:buSzPts val="2000"/>
              <a:buFont typeface="Noto Sans Symbols"/>
              <a:buChar char="⮚"/>
            </a:pPr>
            <a:r>
              <a:rPr lang="en-IN" sz="2000">
                <a:solidFill>
                  <a:srgbClr val="FF0000"/>
                </a:solidFill>
                <a:latin typeface="Times New Roman"/>
                <a:ea typeface="Times New Roman"/>
                <a:cs typeface="Times New Roman"/>
                <a:sym typeface="Times New Roman"/>
              </a:rPr>
              <a:t>Each end is terminated with a conducting disc to reflect the microwave power </a:t>
            </a:r>
            <a:endParaRPr sz="2000">
              <a:solidFill>
                <a:srgbClr val="FF0000"/>
              </a:solidFill>
              <a:latin typeface="Times New Roman"/>
              <a:ea typeface="Times New Roman"/>
              <a:cs typeface="Times New Roman"/>
              <a:sym typeface="Times New Roman"/>
            </a:endParaRPr>
          </a:p>
          <a:p>
            <a:pPr indent="-285750" lvl="0" marL="285750" marR="0" rtl="0" algn="l">
              <a:spcBef>
                <a:spcPts val="600"/>
              </a:spcBef>
              <a:spcAft>
                <a:spcPts val="0"/>
              </a:spcAft>
              <a:buClr>
                <a:srgbClr val="FF0000"/>
              </a:buClr>
              <a:buSzPts val="2000"/>
              <a:buFont typeface="Noto Sans Symbols"/>
              <a:buChar char="⮚"/>
            </a:pPr>
            <a:r>
              <a:rPr lang="en-IN" sz="2000">
                <a:solidFill>
                  <a:srgbClr val="FF0000"/>
                </a:solidFill>
                <a:latin typeface="Times New Roman"/>
                <a:ea typeface="Times New Roman"/>
                <a:cs typeface="Times New Roman"/>
                <a:sym typeface="Times New Roman"/>
              </a:rPr>
              <a:t>Results in formation of standing waves.</a:t>
            </a:r>
            <a:endParaRPr/>
          </a:p>
          <a:p>
            <a:pPr indent="-285750" lvl="0" marL="285750" marR="0" rtl="0" algn="l">
              <a:spcBef>
                <a:spcPts val="600"/>
              </a:spcBef>
              <a:spcAft>
                <a:spcPts val="0"/>
              </a:spcAft>
              <a:buClr>
                <a:srgbClr val="FF0000"/>
              </a:buClr>
              <a:buSzPts val="2000"/>
              <a:buFont typeface="Noto Sans Symbols"/>
              <a:buChar char="⮚"/>
            </a:pPr>
            <a:r>
              <a:rPr lang="en-IN" sz="2000">
                <a:solidFill>
                  <a:srgbClr val="FF0000"/>
                </a:solidFill>
                <a:latin typeface="Times New Roman"/>
                <a:ea typeface="Times New Roman"/>
                <a:cs typeface="Times New Roman"/>
                <a:sym typeface="Times New Roman"/>
              </a:rPr>
              <a:t>can be effectively shortened the accelerating waveguide by 50%. </a:t>
            </a:r>
            <a:endParaRPr/>
          </a:p>
          <a:p>
            <a:pPr indent="-158750" lvl="0" marL="285750" marR="0" rtl="0" algn="l">
              <a:spcBef>
                <a:spcPts val="600"/>
              </a:spcBef>
              <a:spcAft>
                <a:spcPts val="0"/>
              </a:spcAft>
              <a:buClr>
                <a:schemeClr val="dk1"/>
              </a:buClr>
              <a:buSzPts val="2000"/>
              <a:buFont typeface="Noto Sans Symbols"/>
              <a:buNone/>
            </a:pPr>
            <a:r>
              <a:t/>
            </a:r>
            <a:endParaRPr sz="2000">
              <a:solidFill>
                <a:srgbClr val="FF0000"/>
              </a:solidFill>
              <a:latin typeface="Times New Roman"/>
              <a:ea typeface="Times New Roman"/>
              <a:cs typeface="Times New Roman"/>
              <a:sym typeface="Times New Roman"/>
            </a:endParaRPr>
          </a:p>
          <a:p>
            <a:pPr indent="-158750" lvl="0" marL="285750" marR="0" rtl="0" algn="l">
              <a:spcBef>
                <a:spcPts val="600"/>
              </a:spcBef>
              <a:spcAft>
                <a:spcPts val="0"/>
              </a:spcAft>
              <a:buClr>
                <a:schemeClr val="dk1"/>
              </a:buClr>
              <a:buSzPts val="2000"/>
              <a:buFont typeface="Noto Sans Symbols"/>
              <a:buNone/>
            </a:pPr>
            <a:r>
              <a:t/>
            </a:r>
            <a:endParaRPr sz="2000">
              <a:solidFill>
                <a:srgbClr val="FF0000"/>
              </a:solidFill>
              <a:latin typeface="Times New Roman"/>
              <a:ea typeface="Times New Roman"/>
              <a:cs typeface="Times New Roman"/>
              <a:sym typeface="Times New Roman"/>
            </a:endParaRPr>
          </a:p>
        </p:txBody>
      </p:sp>
      <p:sp>
        <p:nvSpPr>
          <p:cNvPr id="204" name="Google Shape;204;p13"/>
          <p:cNvSpPr/>
          <p:nvPr/>
        </p:nvSpPr>
        <p:spPr>
          <a:xfrm>
            <a:off x="1399819" y="1249596"/>
            <a:ext cx="169366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800">
                <a:solidFill>
                  <a:srgbClr val="FF0000"/>
                </a:solidFill>
                <a:latin typeface="Calibri"/>
                <a:ea typeface="Calibri"/>
                <a:cs typeface="Calibri"/>
                <a:sym typeface="Calibri"/>
              </a:rPr>
              <a:t>Travelling </a:t>
            </a:r>
            <a:endParaRPr sz="2800">
              <a:solidFill>
                <a:schemeClr val="dk1"/>
              </a:solidFill>
              <a:latin typeface="Calibri"/>
              <a:ea typeface="Calibri"/>
              <a:cs typeface="Calibri"/>
              <a:sym typeface="Calibri"/>
            </a:endParaRPr>
          </a:p>
        </p:txBody>
      </p:sp>
      <p:sp>
        <p:nvSpPr>
          <p:cNvPr id="205" name="Google Shape;205;p13"/>
          <p:cNvSpPr/>
          <p:nvPr/>
        </p:nvSpPr>
        <p:spPr>
          <a:xfrm>
            <a:off x="5940152" y="1249596"/>
            <a:ext cx="157094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2800">
                <a:solidFill>
                  <a:schemeClr val="dk1"/>
                </a:solidFill>
                <a:latin typeface="Calibri"/>
                <a:ea typeface="Calibri"/>
                <a:cs typeface="Calibri"/>
                <a:sym typeface="Calibri"/>
              </a:rPr>
              <a:t> </a:t>
            </a:r>
            <a:r>
              <a:rPr b="1" lang="en-IN" sz="2800">
                <a:solidFill>
                  <a:srgbClr val="FF0000"/>
                </a:solidFill>
                <a:latin typeface="Calibri"/>
                <a:ea typeface="Calibri"/>
                <a:cs typeface="Calibri"/>
                <a:sym typeface="Calibri"/>
              </a:rPr>
              <a:t>Standing</a:t>
            </a:r>
            <a:endParaRPr sz="2800">
              <a:solidFill>
                <a:schemeClr val="dk1"/>
              </a:solidFill>
              <a:latin typeface="Calibri"/>
              <a:ea typeface="Calibri"/>
              <a:cs typeface="Calibri"/>
              <a:sym typeface="Calibri"/>
            </a:endParaRPr>
          </a:p>
        </p:txBody>
      </p:sp>
      <p:pic>
        <p:nvPicPr>
          <p:cNvPr id="206" name="Google Shape;206;p13"/>
          <p:cNvPicPr preferRelativeResize="0"/>
          <p:nvPr/>
        </p:nvPicPr>
        <p:blipFill rotWithShape="1">
          <a:blip r:embed="rId3">
            <a:alphaModFix/>
          </a:blip>
          <a:srcRect b="0" l="0" r="0" t="0"/>
          <a:stretch/>
        </p:blipFill>
        <p:spPr>
          <a:xfrm>
            <a:off x="882063" y="1972841"/>
            <a:ext cx="3019425" cy="2228850"/>
          </a:xfrm>
          <a:prstGeom prst="rect">
            <a:avLst/>
          </a:prstGeom>
          <a:noFill/>
          <a:ln>
            <a:noFill/>
          </a:ln>
        </p:spPr>
      </p:pic>
      <p:pic>
        <p:nvPicPr>
          <p:cNvPr id="207" name="Google Shape;207;p13"/>
          <p:cNvPicPr preferRelativeResize="0"/>
          <p:nvPr/>
        </p:nvPicPr>
        <p:blipFill rotWithShape="1">
          <a:blip r:embed="rId4">
            <a:alphaModFix/>
          </a:blip>
          <a:srcRect b="0" l="0" r="0" t="0"/>
          <a:stretch/>
        </p:blipFill>
        <p:spPr>
          <a:xfrm>
            <a:off x="5148064" y="1772816"/>
            <a:ext cx="2914650" cy="2428875"/>
          </a:xfrm>
          <a:prstGeom prst="rect">
            <a:avLst/>
          </a:prstGeom>
          <a:noFill/>
          <a:ln>
            <a:noFill/>
          </a:ln>
        </p:spPr>
      </p:pic>
      <p:sp>
        <p:nvSpPr>
          <p:cNvPr id="208" name="Google Shape;208;p13"/>
          <p:cNvSpPr txBox="1"/>
          <p:nvPr>
            <p:ph type="title"/>
          </p:nvPr>
        </p:nvSpPr>
        <p:spPr>
          <a:xfrm>
            <a:off x="1722773" y="123414"/>
            <a:ext cx="4392488" cy="63482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959"/>
              <a:buFont typeface="Times New Roman"/>
              <a:buNone/>
            </a:pPr>
            <a:r>
              <a:rPr b="1" lang="en-IN" sz="3959">
                <a:latin typeface="Times New Roman"/>
                <a:ea typeface="Times New Roman"/>
                <a:cs typeface="Times New Roman"/>
                <a:sym typeface="Times New Roman"/>
              </a:rPr>
              <a:t>Two types</a:t>
            </a:r>
            <a:endParaRPr b="1" sz="3959"/>
          </a:p>
        </p:txBody>
      </p:sp>
      <p:sp>
        <p:nvSpPr>
          <p:cNvPr id="209" name="Google Shape;209;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13" name="Shape 213"/>
        <p:cNvGrpSpPr/>
        <p:nvPr/>
      </p:nvGrpSpPr>
      <p:grpSpPr>
        <a:xfrm>
          <a:off x="0" y="0"/>
          <a:ext cx="0" cy="0"/>
          <a:chOff x="0" y="0"/>
          <a:chExt cx="0" cy="0"/>
        </a:xfrm>
      </p:grpSpPr>
      <p:pic>
        <p:nvPicPr>
          <p:cNvPr id="214" name="Google Shape;214;p14"/>
          <p:cNvPicPr preferRelativeResize="0"/>
          <p:nvPr/>
        </p:nvPicPr>
        <p:blipFill rotWithShape="1">
          <a:blip r:embed="rId4">
            <a:alphaModFix/>
          </a:blip>
          <a:srcRect b="0" l="0" r="0" t="0"/>
          <a:stretch/>
        </p:blipFill>
        <p:spPr>
          <a:xfrm>
            <a:off x="3491880" y="2687583"/>
            <a:ext cx="2056944" cy="1700808"/>
          </a:xfrm>
          <a:prstGeom prst="rect">
            <a:avLst/>
          </a:prstGeom>
          <a:solidFill>
            <a:schemeClr val="lt1"/>
          </a:solidFill>
          <a:ln>
            <a:noFill/>
          </a:ln>
        </p:spPr>
      </p:pic>
      <p:pic>
        <p:nvPicPr>
          <p:cNvPr id="215" name="Google Shape;215;p14"/>
          <p:cNvPicPr preferRelativeResize="0"/>
          <p:nvPr/>
        </p:nvPicPr>
        <p:blipFill rotWithShape="1">
          <a:blip r:embed="rId5">
            <a:alphaModFix/>
          </a:blip>
          <a:srcRect b="0" l="0" r="0" t="0"/>
          <a:stretch/>
        </p:blipFill>
        <p:spPr>
          <a:xfrm>
            <a:off x="1224297" y="838279"/>
            <a:ext cx="5184576" cy="4270801"/>
          </a:xfrm>
          <a:prstGeom prst="rect">
            <a:avLst/>
          </a:prstGeom>
          <a:noFill/>
          <a:ln>
            <a:noFill/>
          </a:ln>
        </p:spPr>
      </p:pic>
      <p:pic>
        <p:nvPicPr>
          <p:cNvPr id="216" name="Google Shape;216;p14"/>
          <p:cNvPicPr preferRelativeResize="0"/>
          <p:nvPr/>
        </p:nvPicPr>
        <p:blipFill rotWithShape="1">
          <a:blip r:embed="rId6">
            <a:alphaModFix/>
          </a:blip>
          <a:srcRect b="0" l="0" r="0" t="0"/>
          <a:stretch/>
        </p:blipFill>
        <p:spPr>
          <a:xfrm>
            <a:off x="1207201" y="838279"/>
            <a:ext cx="5817823" cy="4260003"/>
          </a:xfrm>
          <a:prstGeom prst="rect">
            <a:avLst/>
          </a:prstGeom>
          <a:noFill/>
          <a:ln>
            <a:noFill/>
          </a:ln>
        </p:spPr>
      </p:pic>
      <p:sp>
        <p:nvSpPr>
          <p:cNvPr id="217" name="Google Shape;217;p14"/>
          <p:cNvSpPr txBox="1"/>
          <p:nvPr>
            <p:ph type="title"/>
          </p:nvPr>
        </p:nvSpPr>
        <p:spPr>
          <a:xfrm>
            <a:off x="899592" y="5445224"/>
            <a:ext cx="7439744" cy="10654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2400"/>
              <a:buFont typeface="Calibri"/>
              <a:buNone/>
            </a:pPr>
            <a:r>
              <a:rPr b="1" lang="en-IN" sz="2400">
                <a:solidFill>
                  <a:srgbClr val="FF0000"/>
                </a:solidFill>
              </a:rPr>
              <a:t>A person surfing on the crest of an ocean wave….</a:t>
            </a:r>
            <a:br>
              <a:rPr b="1" lang="en-IN" sz="2400">
                <a:solidFill>
                  <a:srgbClr val="FF0000"/>
                </a:solidFill>
              </a:rPr>
            </a:br>
            <a:r>
              <a:rPr b="1" lang="en-IN" sz="2400">
                <a:solidFill>
                  <a:srgbClr val="FF0000"/>
                </a:solidFill>
              </a:rPr>
              <a:t>Surfer is analogous to electron &amp; </a:t>
            </a:r>
            <a:br>
              <a:rPr b="1" lang="en-IN" sz="2400">
                <a:solidFill>
                  <a:srgbClr val="FF0000"/>
                </a:solidFill>
              </a:rPr>
            </a:br>
            <a:r>
              <a:rPr b="1" lang="en-IN" sz="2400">
                <a:solidFill>
                  <a:srgbClr val="FF0000"/>
                </a:solidFill>
              </a:rPr>
              <a:t>water wave – microwave power</a:t>
            </a:r>
            <a:endParaRPr b="1" sz="2400">
              <a:solidFill>
                <a:srgbClr val="FF0000"/>
              </a:solidFill>
            </a:endParaRPr>
          </a:p>
        </p:txBody>
      </p:sp>
      <p:pic>
        <p:nvPicPr>
          <p:cNvPr id="218" name="Google Shape;218;p14"/>
          <p:cNvPicPr preferRelativeResize="0"/>
          <p:nvPr/>
        </p:nvPicPr>
        <p:blipFill rotWithShape="1">
          <a:blip r:embed="rId7">
            <a:alphaModFix/>
          </a:blip>
          <a:srcRect b="0" l="0" r="0" t="0"/>
          <a:stretch/>
        </p:blipFill>
        <p:spPr>
          <a:xfrm>
            <a:off x="1043608" y="188640"/>
            <a:ext cx="5288820" cy="47087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22" name="Shape 222"/>
        <p:cNvGrpSpPr/>
        <p:nvPr/>
      </p:nvGrpSpPr>
      <p:grpSpPr>
        <a:xfrm>
          <a:off x="0" y="0"/>
          <a:ext cx="0" cy="0"/>
          <a:chOff x="0" y="0"/>
          <a:chExt cx="0" cy="0"/>
        </a:xfrm>
      </p:grpSpPr>
      <p:sp>
        <p:nvSpPr>
          <p:cNvPr id="223" name="Google Shape;223;p15"/>
          <p:cNvSpPr/>
          <p:nvPr/>
        </p:nvSpPr>
        <p:spPr>
          <a:xfrm>
            <a:off x="539552" y="1009938"/>
            <a:ext cx="6723162" cy="1092607"/>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000"/>
              <a:buFont typeface="Arial"/>
              <a:buChar char="•"/>
            </a:pPr>
            <a:r>
              <a:rPr lang="en-IN" sz="2000">
                <a:solidFill>
                  <a:schemeClr val="dk1"/>
                </a:solidFill>
                <a:latin typeface="Times New Roman"/>
                <a:ea typeface="Times New Roman"/>
                <a:cs typeface="Times New Roman"/>
                <a:sym typeface="Times New Roman"/>
              </a:rPr>
              <a:t>At the exit of the waveguide the e beam passes through a bending magnet system</a:t>
            </a:r>
            <a:endParaRPr/>
          </a:p>
          <a:p>
            <a:pPr indent="-285750" lvl="0" marL="285750" marR="0" rtl="0" algn="l">
              <a:spcBef>
                <a:spcPts val="600"/>
              </a:spcBef>
              <a:spcAft>
                <a:spcPts val="0"/>
              </a:spcAft>
              <a:buClr>
                <a:schemeClr val="dk1"/>
              </a:buClr>
              <a:buSzPts val="2000"/>
              <a:buFont typeface="Arial"/>
              <a:buChar char="•"/>
            </a:pPr>
            <a:r>
              <a:rPr lang="en-IN" sz="2000">
                <a:solidFill>
                  <a:schemeClr val="dk1"/>
                </a:solidFill>
                <a:latin typeface="Times New Roman"/>
                <a:ea typeface="Times New Roman"/>
                <a:cs typeface="Times New Roman"/>
                <a:sym typeface="Times New Roman"/>
              </a:rPr>
              <a:t>Directed towards the treatment head. </a:t>
            </a:r>
            <a:endParaRPr/>
          </a:p>
        </p:txBody>
      </p:sp>
      <p:sp>
        <p:nvSpPr>
          <p:cNvPr id="224" name="Google Shape;224;p15"/>
          <p:cNvSpPr txBox="1"/>
          <p:nvPr>
            <p:ph type="title"/>
          </p:nvPr>
        </p:nvSpPr>
        <p:spPr>
          <a:xfrm>
            <a:off x="755576" y="88990"/>
            <a:ext cx="5472608" cy="778098"/>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Bending magnet</a:t>
            </a:r>
            <a:endParaRPr b="1" sz="3600">
              <a:solidFill>
                <a:srgbClr val="FF0000"/>
              </a:solidFill>
            </a:endParaRPr>
          </a:p>
        </p:txBody>
      </p:sp>
      <p:pic>
        <p:nvPicPr>
          <p:cNvPr id="225" name="Google Shape;225;p15"/>
          <p:cNvPicPr preferRelativeResize="0"/>
          <p:nvPr/>
        </p:nvPicPr>
        <p:blipFill rotWithShape="1">
          <a:blip r:embed="rId4">
            <a:alphaModFix/>
          </a:blip>
          <a:srcRect b="0" l="0" r="0" t="0"/>
          <a:stretch/>
        </p:blipFill>
        <p:spPr>
          <a:xfrm>
            <a:off x="827583" y="2073737"/>
            <a:ext cx="6560075" cy="47525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pic>
        <p:nvPicPr>
          <p:cNvPr id="230" name="Google Shape;230;p16"/>
          <p:cNvPicPr preferRelativeResize="0"/>
          <p:nvPr/>
        </p:nvPicPr>
        <p:blipFill rotWithShape="1">
          <a:blip r:embed="rId3">
            <a:alphaModFix/>
          </a:blip>
          <a:srcRect b="0" l="0" r="0" t="0"/>
          <a:stretch/>
        </p:blipFill>
        <p:spPr>
          <a:xfrm>
            <a:off x="1115616" y="1700808"/>
            <a:ext cx="6912768" cy="388843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7"/>
          <p:cNvSpPr txBox="1"/>
          <p:nvPr>
            <p:ph type="title"/>
          </p:nvPr>
        </p:nvSpPr>
        <p:spPr>
          <a:xfrm>
            <a:off x="1043608" y="260648"/>
            <a:ext cx="6120680" cy="64807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00"/>
              <a:buFont typeface="Times New Roman"/>
              <a:buNone/>
            </a:pPr>
            <a:r>
              <a:rPr b="1" lang="en-IN" sz="3200">
                <a:solidFill>
                  <a:srgbClr val="FF0000"/>
                </a:solidFill>
                <a:latin typeface="Times New Roman"/>
                <a:ea typeface="Times New Roman"/>
                <a:cs typeface="Times New Roman"/>
                <a:sym typeface="Times New Roman"/>
              </a:rPr>
              <a:t>Physics of X-ray</a:t>
            </a:r>
            <a:endParaRPr b="1" sz="3200">
              <a:solidFill>
                <a:srgbClr val="FF0000"/>
              </a:solidFill>
              <a:latin typeface="Times New Roman"/>
              <a:ea typeface="Times New Roman"/>
              <a:cs typeface="Times New Roman"/>
              <a:sym typeface="Times New Roman"/>
            </a:endParaRPr>
          </a:p>
        </p:txBody>
      </p:sp>
      <p:pic>
        <p:nvPicPr>
          <p:cNvPr descr="http://www.shokabo.co.jp/sp_e/optical/labo/opt_cont/brems1.gif" id="236" name="Google Shape;236;p17"/>
          <p:cNvPicPr preferRelativeResize="0"/>
          <p:nvPr/>
        </p:nvPicPr>
        <p:blipFill rotWithShape="1">
          <a:blip r:embed="rId3">
            <a:alphaModFix/>
          </a:blip>
          <a:srcRect b="0" l="0" r="0" t="0"/>
          <a:stretch/>
        </p:blipFill>
        <p:spPr>
          <a:xfrm>
            <a:off x="495754" y="1647096"/>
            <a:ext cx="4536504" cy="3563811"/>
          </a:xfrm>
          <a:prstGeom prst="rect">
            <a:avLst/>
          </a:prstGeom>
          <a:noFill/>
          <a:ln>
            <a:noFill/>
          </a:ln>
        </p:spPr>
      </p:pic>
      <p:pic>
        <p:nvPicPr>
          <p:cNvPr descr=" " id="237" name="Google Shape;237;p17"/>
          <p:cNvPicPr preferRelativeResize="0"/>
          <p:nvPr/>
        </p:nvPicPr>
        <p:blipFill rotWithShape="1">
          <a:blip r:embed="rId4">
            <a:alphaModFix/>
          </a:blip>
          <a:srcRect b="0" l="0" r="0" t="0"/>
          <a:stretch/>
        </p:blipFill>
        <p:spPr>
          <a:xfrm>
            <a:off x="5573406" y="1647097"/>
            <a:ext cx="4067944" cy="374441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18"/>
          <p:cNvSpPr txBox="1"/>
          <p:nvPr>
            <p:ph type="title"/>
          </p:nvPr>
        </p:nvSpPr>
        <p:spPr>
          <a:xfrm>
            <a:off x="209550" y="152400"/>
            <a:ext cx="7886700" cy="8382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Arial"/>
              <a:buNone/>
            </a:pPr>
            <a:r>
              <a:rPr b="1" lang="en-IN" sz="3600">
                <a:solidFill>
                  <a:srgbClr val="FF0000"/>
                </a:solidFill>
                <a:latin typeface="Arial"/>
                <a:ea typeface="Arial"/>
                <a:cs typeface="Arial"/>
                <a:sym typeface="Arial"/>
              </a:rPr>
              <a:t>Treatment head</a:t>
            </a:r>
            <a:endParaRPr b="1" sz="3600">
              <a:solidFill>
                <a:srgbClr val="FF0000"/>
              </a:solidFill>
              <a:latin typeface="Arial"/>
              <a:ea typeface="Arial"/>
              <a:cs typeface="Arial"/>
              <a:sym typeface="Arial"/>
            </a:endParaRPr>
          </a:p>
        </p:txBody>
      </p:sp>
      <p:sp>
        <p:nvSpPr>
          <p:cNvPr id="244" name="Google Shape;244;p18"/>
          <p:cNvSpPr txBox="1"/>
          <p:nvPr>
            <p:ph idx="1" type="body"/>
          </p:nvPr>
        </p:nvSpPr>
        <p:spPr>
          <a:xfrm>
            <a:off x="209550" y="1048871"/>
            <a:ext cx="5871097" cy="465516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800"/>
              <a:buNone/>
            </a:pPr>
            <a:r>
              <a:t/>
            </a:r>
            <a:endParaRPr b="1" sz="1800">
              <a:solidFill>
                <a:srgbClr val="FF0000"/>
              </a:solidFill>
            </a:endParaRPr>
          </a:p>
          <a:p>
            <a:pPr indent="-342900" lvl="0" marL="342900" rtl="0" algn="l">
              <a:lnSpc>
                <a:spcPct val="100000"/>
              </a:lnSpc>
              <a:spcBef>
                <a:spcPts val="360"/>
              </a:spcBef>
              <a:spcAft>
                <a:spcPts val="0"/>
              </a:spcAft>
              <a:buClr>
                <a:schemeClr val="dk1"/>
              </a:buClr>
              <a:buSzPts val="1800"/>
              <a:buFont typeface="Noto Sans Symbols"/>
              <a:buChar char="⮚"/>
            </a:pPr>
            <a:r>
              <a:rPr lang="en-IN" sz="1800">
                <a:latin typeface="Times New Roman"/>
                <a:ea typeface="Times New Roman"/>
                <a:cs typeface="Times New Roman"/>
                <a:sym typeface="Times New Roman"/>
              </a:rPr>
              <a:t>Electrons             </a:t>
            </a:r>
            <a:r>
              <a:rPr b="1" lang="en-IN" sz="1800">
                <a:solidFill>
                  <a:srgbClr val="C00000"/>
                </a:solidFill>
                <a:latin typeface="Times New Roman"/>
                <a:ea typeface="Times New Roman"/>
                <a:cs typeface="Times New Roman"/>
                <a:sym typeface="Times New Roman"/>
              </a:rPr>
              <a:t>Tungsten target</a:t>
            </a:r>
            <a:r>
              <a:rPr lang="en-IN" sz="1800">
                <a:latin typeface="Times New Roman"/>
                <a:ea typeface="Times New Roman"/>
                <a:cs typeface="Times New Roman"/>
                <a:sym typeface="Times New Roman"/>
              </a:rPr>
              <a:t>            forward peaking X-rays.</a:t>
            </a:r>
            <a:endParaRPr/>
          </a:p>
          <a:p>
            <a:pPr indent="-342900" lvl="0" marL="342900" rtl="0" algn="l">
              <a:lnSpc>
                <a:spcPct val="100000"/>
              </a:lnSpc>
              <a:spcBef>
                <a:spcPts val="960"/>
              </a:spcBef>
              <a:spcAft>
                <a:spcPts val="0"/>
              </a:spcAft>
              <a:buClr>
                <a:srgbClr val="C00000"/>
              </a:buClr>
              <a:buSzPts val="1800"/>
              <a:buFont typeface="Noto Sans Symbols"/>
              <a:buChar char="⮚"/>
            </a:pPr>
            <a:r>
              <a:rPr b="1" lang="en-IN" sz="1800">
                <a:solidFill>
                  <a:srgbClr val="C00000"/>
                </a:solidFill>
                <a:latin typeface="Times New Roman"/>
                <a:ea typeface="Times New Roman"/>
                <a:cs typeface="Times New Roman"/>
                <a:sym typeface="Times New Roman"/>
              </a:rPr>
              <a:t>Fixed primary collimator</a:t>
            </a:r>
            <a:endParaRPr/>
          </a:p>
          <a:p>
            <a:pPr indent="-342900" lvl="0" marL="342900" rtl="0" algn="l">
              <a:lnSpc>
                <a:spcPct val="100000"/>
              </a:lnSpc>
              <a:spcBef>
                <a:spcPts val="960"/>
              </a:spcBef>
              <a:spcAft>
                <a:spcPts val="0"/>
              </a:spcAft>
              <a:buClr>
                <a:srgbClr val="C00000"/>
              </a:buClr>
              <a:buSzPts val="1800"/>
              <a:buFont typeface="Noto Sans Symbols"/>
              <a:buChar char="⮚"/>
            </a:pPr>
            <a:r>
              <a:rPr b="1" lang="en-IN" sz="1800">
                <a:solidFill>
                  <a:srgbClr val="C00000"/>
                </a:solidFill>
                <a:latin typeface="Times New Roman"/>
                <a:ea typeface="Times New Roman"/>
                <a:cs typeface="Times New Roman"/>
                <a:sym typeface="Times New Roman"/>
              </a:rPr>
              <a:t>Flattening filter</a:t>
            </a:r>
            <a:r>
              <a:rPr lang="en-IN" sz="1800">
                <a:latin typeface="Times New Roman"/>
                <a:ea typeface="Times New Roman"/>
                <a:cs typeface="Times New Roman"/>
                <a:sym typeface="Times New Roman"/>
              </a:rPr>
              <a:t>                  Flattened, symmetrical &amp; uniform beam. </a:t>
            </a:r>
            <a:endParaRPr/>
          </a:p>
          <a:p>
            <a:pPr indent="-228600" lvl="0" marL="342900" rtl="0" algn="l">
              <a:lnSpc>
                <a:spcPct val="100000"/>
              </a:lnSpc>
              <a:spcBef>
                <a:spcPts val="960"/>
              </a:spcBef>
              <a:spcAft>
                <a:spcPts val="0"/>
              </a:spcAft>
              <a:buClr>
                <a:schemeClr val="dk1"/>
              </a:buClr>
              <a:buSzPts val="1800"/>
              <a:buFont typeface="Noto Sans Symbols"/>
              <a:buNone/>
            </a:pPr>
            <a:r>
              <a:t/>
            </a:r>
            <a:endParaRPr sz="1800">
              <a:latin typeface="Times New Roman"/>
              <a:ea typeface="Times New Roman"/>
              <a:cs typeface="Times New Roman"/>
              <a:sym typeface="Times New Roman"/>
            </a:endParaRPr>
          </a:p>
          <a:p>
            <a:pPr indent="-342900" lvl="0" marL="342900" rtl="0" algn="l">
              <a:lnSpc>
                <a:spcPct val="100000"/>
              </a:lnSpc>
              <a:spcBef>
                <a:spcPts val="960"/>
              </a:spcBef>
              <a:spcAft>
                <a:spcPts val="0"/>
              </a:spcAft>
              <a:buClr>
                <a:srgbClr val="C00000"/>
              </a:buClr>
              <a:buSzPts val="1800"/>
              <a:buFont typeface="Noto Sans Symbols"/>
              <a:buChar char="⮚"/>
            </a:pPr>
            <a:r>
              <a:rPr b="1" lang="en-IN" sz="1800">
                <a:solidFill>
                  <a:srgbClr val="C00000"/>
                </a:solidFill>
                <a:latin typeface="Times New Roman"/>
                <a:ea typeface="Times New Roman"/>
                <a:cs typeface="Times New Roman"/>
                <a:sym typeface="Times New Roman"/>
              </a:rPr>
              <a:t>Scattering foil</a:t>
            </a:r>
            <a:r>
              <a:rPr lang="en-IN" sz="1800">
                <a:latin typeface="Times New Roman"/>
                <a:ea typeface="Times New Roman"/>
                <a:cs typeface="Times New Roman"/>
                <a:sym typeface="Times New Roman"/>
              </a:rPr>
              <a:t>                    Electron mode </a:t>
            </a:r>
            <a:endParaRPr/>
          </a:p>
          <a:p>
            <a:pPr indent="-228600" lvl="0" marL="342900" rtl="0" algn="l">
              <a:lnSpc>
                <a:spcPct val="100000"/>
              </a:lnSpc>
              <a:spcBef>
                <a:spcPts val="960"/>
              </a:spcBef>
              <a:spcAft>
                <a:spcPts val="0"/>
              </a:spcAft>
              <a:buClr>
                <a:schemeClr val="dk1"/>
              </a:buClr>
              <a:buSzPts val="1800"/>
              <a:buFont typeface="Noto Sans Symbols"/>
              <a:buNone/>
            </a:pPr>
            <a:r>
              <a:t/>
            </a:r>
            <a:endParaRPr sz="1800">
              <a:latin typeface="Times New Roman"/>
              <a:ea typeface="Times New Roman"/>
              <a:cs typeface="Times New Roman"/>
              <a:sym typeface="Times New Roman"/>
            </a:endParaRPr>
          </a:p>
          <a:p>
            <a:pPr indent="-342900" lvl="0" marL="342900" rtl="0" algn="l">
              <a:lnSpc>
                <a:spcPct val="100000"/>
              </a:lnSpc>
              <a:spcBef>
                <a:spcPts val="960"/>
              </a:spcBef>
              <a:spcAft>
                <a:spcPts val="0"/>
              </a:spcAft>
              <a:buClr>
                <a:srgbClr val="C00000"/>
              </a:buClr>
              <a:buSzPts val="1800"/>
              <a:buFont typeface="Noto Sans Symbols"/>
              <a:buChar char="⮚"/>
            </a:pPr>
            <a:r>
              <a:rPr b="1" lang="en-IN" sz="1800">
                <a:solidFill>
                  <a:srgbClr val="C00000"/>
                </a:solidFill>
                <a:latin typeface="Times New Roman"/>
                <a:ea typeface="Times New Roman"/>
                <a:cs typeface="Times New Roman"/>
                <a:sym typeface="Times New Roman"/>
              </a:rPr>
              <a:t>Monitor ionization chamber                 </a:t>
            </a:r>
            <a:r>
              <a:rPr lang="en-IN" sz="1800">
                <a:latin typeface="Times New Roman"/>
                <a:ea typeface="Times New Roman"/>
                <a:cs typeface="Times New Roman"/>
                <a:sym typeface="Times New Roman"/>
              </a:rPr>
              <a:t>Dose, dose rate 				       &amp; symmetry. </a:t>
            </a:r>
            <a:endParaRPr/>
          </a:p>
          <a:p>
            <a:pPr indent="-228600" lvl="0" marL="342900" rtl="0" algn="l">
              <a:lnSpc>
                <a:spcPct val="100000"/>
              </a:lnSpc>
              <a:spcBef>
                <a:spcPts val="960"/>
              </a:spcBef>
              <a:spcAft>
                <a:spcPts val="0"/>
              </a:spcAft>
              <a:buClr>
                <a:schemeClr val="dk1"/>
              </a:buClr>
              <a:buSzPts val="1800"/>
              <a:buFont typeface="Noto Sans Symbols"/>
              <a:buNone/>
            </a:pPr>
            <a:r>
              <a:t/>
            </a:r>
            <a:endParaRPr sz="1800">
              <a:latin typeface="Times New Roman"/>
              <a:ea typeface="Times New Roman"/>
              <a:cs typeface="Times New Roman"/>
              <a:sym typeface="Times New Roman"/>
            </a:endParaRPr>
          </a:p>
          <a:p>
            <a:pPr indent="-342900" lvl="0" marL="342900" rtl="0" algn="l">
              <a:lnSpc>
                <a:spcPct val="100000"/>
              </a:lnSpc>
              <a:spcBef>
                <a:spcPts val="960"/>
              </a:spcBef>
              <a:spcAft>
                <a:spcPts val="0"/>
              </a:spcAft>
              <a:buClr>
                <a:srgbClr val="C00000"/>
              </a:buClr>
              <a:buSzPts val="1800"/>
              <a:buFont typeface="Noto Sans Symbols"/>
              <a:buChar char="⮚"/>
            </a:pPr>
            <a:r>
              <a:rPr b="1" lang="en-IN" sz="1800">
                <a:solidFill>
                  <a:srgbClr val="C00000"/>
                </a:solidFill>
                <a:latin typeface="Times New Roman"/>
                <a:ea typeface="Times New Roman"/>
                <a:cs typeface="Times New Roman"/>
                <a:sym typeface="Times New Roman"/>
              </a:rPr>
              <a:t>Secondary collimator </a:t>
            </a:r>
            <a:r>
              <a:rPr lang="en-IN" sz="1800">
                <a:latin typeface="Times New Roman"/>
                <a:ea typeface="Times New Roman"/>
                <a:cs typeface="Times New Roman"/>
                <a:sym typeface="Times New Roman"/>
              </a:rPr>
              <a:t>               Rectangular or square 				           shaped X-ray beams</a:t>
            </a:r>
            <a:endParaRPr sz="1800">
              <a:latin typeface="Times New Roman"/>
              <a:ea typeface="Times New Roman"/>
              <a:cs typeface="Times New Roman"/>
              <a:sym typeface="Times New Roman"/>
            </a:endParaRPr>
          </a:p>
        </p:txBody>
      </p:sp>
      <p:pic>
        <p:nvPicPr>
          <p:cNvPr id="245" name="Google Shape;245;p18"/>
          <p:cNvPicPr preferRelativeResize="0"/>
          <p:nvPr/>
        </p:nvPicPr>
        <p:blipFill rotWithShape="1">
          <a:blip r:embed="rId3">
            <a:alphaModFix/>
          </a:blip>
          <a:srcRect b="0" l="0" r="0" t="0"/>
          <a:stretch/>
        </p:blipFill>
        <p:spPr>
          <a:xfrm>
            <a:off x="6012107" y="283040"/>
            <a:ext cx="3101340" cy="4480560"/>
          </a:xfrm>
          <a:prstGeom prst="rect">
            <a:avLst/>
          </a:prstGeom>
          <a:noFill/>
          <a:ln>
            <a:noFill/>
          </a:ln>
        </p:spPr>
      </p:pic>
      <p:sp>
        <p:nvSpPr>
          <p:cNvPr id="246" name="Google Shape;246;p18"/>
          <p:cNvSpPr/>
          <p:nvPr/>
        </p:nvSpPr>
        <p:spPr>
          <a:xfrm>
            <a:off x="1691680" y="1468060"/>
            <a:ext cx="457200" cy="228600"/>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7" name="Google Shape;247;p18"/>
          <p:cNvSpPr/>
          <p:nvPr/>
        </p:nvSpPr>
        <p:spPr>
          <a:xfrm>
            <a:off x="3924464" y="1468060"/>
            <a:ext cx="457200" cy="228600"/>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8" name="Google Shape;248;p18"/>
          <p:cNvSpPr/>
          <p:nvPr/>
        </p:nvSpPr>
        <p:spPr>
          <a:xfrm>
            <a:off x="2288952" y="2523320"/>
            <a:ext cx="762000" cy="262218"/>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IN"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sp>
        <p:nvSpPr>
          <p:cNvPr id="249" name="Google Shape;249;p18"/>
          <p:cNvSpPr/>
          <p:nvPr/>
        </p:nvSpPr>
        <p:spPr>
          <a:xfrm>
            <a:off x="2288952" y="3592461"/>
            <a:ext cx="685800" cy="228600"/>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IN"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sp>
        <p:nvSpPr>
          <p:cNvPr id="250" name="Google Shape;250;p18"/>
          <p:cNvSpPr/>
          <p:nvPr/>
        </p:nvSpPr>
        <p:spPr>
          <a:xfrm>
            <a:off x="2882479" y="5457737"/>
            <a:ext cx="649493" cy="324291"/>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IN"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sp>
        <p:nvSpPr>
          <p:cNvPr id="251" name="Google Shape;251;p18"/>
          <p:cNvSpPr/>
          <p:nvPr/>
        </p:nvSpPr>
        <p:spPr>
          <a:xfrm>
            <a:off x="3516391" y="4437112"/>
            <a:ext cx="762000" cy="304800"/>
          </a:xfrm>
          <a:prstGeom prst="rightArrow">
            <a:avLst>
              <a:gd fmla="val 50000" name="adj1"/>
              <a:gd fmla="val 50000" name="adj2"/>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IN"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sp>
        <p:nvSpPr>
          <p:cNvPr id="252" name="Google Shape;25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id="253" name="Google Shape;253;p18"/>
          <p:cNvPicPr preferRelativeResize="0"/>
          <p:nvPr/>
        </p:nvPicPr>
        <p:blipFill rotWithShape="1">
          <a:blip r:embed="rId4">
            <a:alphaModFix/>
          </a:blip>
          <a:srcRect b="0" l="0" r="0" t="0"/>
          <a:stretch/>
        </p:blipFill>
        <p:spPr>
          <a:xfrm>
            <a:off x="6204901" y="4948760"/>
            <a:ext cx="2952328" cy="177271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57" name="Shape 257"/>
        <p:cNvGrpSpPr/>
        <p:nvPr/>
      </p:nvGrpSpPr>
      <p:grpSpPr>
        <a:xfrm>
          <a:off x="0" y="0"/>
          <a:ext cx="0" cy="0"/>
          <a:chOff x="0" y="0"/>
          <a:chExt cx="0" cy="0"/>
        </a:xfrm>
      </p:grpSpPr>
      <p:sp>
        <p:nvSpPr>
          <p:cNvPr id="258" name="Google Shape;258;p19"/>
          <p:cNvSpPr txBox="1"/>
          <p:nvPr>
            <p:ph type="title"/>
          </p:nvPr>
        </p:nvSpPr>
        <p:spPr>
          <a:xfrm>
            <a:off x="395536" y="260648"/>
            <a:ext cx="5616624" cy="792088"/>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4000"/>
              <a:buFont typeface="Calibri"/>
              <a:buNone/>
            </a:pPr>
            <a:r>
              <a:rPr b="1" lang="en-IN" sz="4000">
                <a:solidFill>
                  <a:srgbClr val="FF0000"/>
                </a:solidFill>
              </a:rPr>
              <a:t>Monitor Units</a:t>
            </a:r>
            <a:endParaRPr sz="4000"/>
          </a:p>
        </p:txBody>
      </p:sp>
      <p:sp>
        <p:nvSpPr>
          <p:cNvPr id="259" name="Google Shape;259;p19"/>
          <p:cNvSpPr/>
          <p:nvPr/>
        </p:nvSpPr>
        <p:spPr>
          <a:xfrm>
            <a:off x="395536" y="1404504"/>
            <a:ext cx="7344816" cy="261610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Radiation output is represented by MU</a:t>
            </a:r>
            <a:endParaRPr sz="1800">
              <a:solidFill>
                <a:schemeClr val="dk1"/>
              </a:solidFill>
              <a:latin typeface="Calibri"/>
              <a:ea typeface="Calibri"/>
              <a:cs typeface="Calibri"/>
              <a:sym typeface="Calibri"/>
            </a:endParaRPr>
          </a:p>
          <a:p>
            <a:pPr indent="-285750" lvl="0" marL="285750" marR="0" rtl="0" algn="l">
              <a:spcBef>
                <a:spcPts val="60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LINAC is calibrated to deliver 1.0 cGy/MU. </a:t>
            </a:r>
            <a:endParaRPr/>
          </a:p>
          <a:p>
            <a:pPr indent="-285750" lvl="0" marL="285750" marR="0" rtl="0" algn="l">
              <a:spcBef>
                <a:spcPts val="60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Monitor chambers read 1MU when an absorbed dose of 1 cGy is delivered to a point at depth of maximum dose (d</a:t>
            </a:r>
            <a:r>
              <a:rPr baseline="-25000" lang="en-IN" sz="1800">
                <a:solidFill>
                  <a:schemeClr val="dk1"/>
                </a:solidFill>
                <a:latin typeface="Calibri"/>
                <a:ea typeface="Calibri"/>
                <a:cs typeface="Calibri"/>
                <a:sym typeface="Calibri"/>
              </a:rPr>
              <a:t>max</a:t>
            </a:r>
            <a:r>
              <a:rPr lang="en-IN" sz="1800">
                <a:solidFill>
                  <a:schemeClr val="dk1"/>
                </a:solidFill>
                <a:latin typeface="Calibri"/>
                <a:ea typeface="Calibri"/>
                <a:cs typeface="Calibri"/>
                <a:sym typeface="Calibri"/>
              </a:rPr>
              <a:t>) and field size of 10x10 cm</a:t>
            </a:r>
            <a:r>
              <a:rPr baseline="30000" lang="en-IN" sz="1800">
                <a:solidFill>
                  <a:schemeClr val="dk1"/>
                </a:solidFill>
                <a:latin typeface="Calibri"/>
                <a:ea typeface="Calibri"/>
                <a:cs typeface="Calibri"/>
                <a:sym typeface="Calibri"/>
              </a:rPr>
              <a:t>2</a:t>
            </a:r>
            <a:r>
              <a:rPr lang="en-IN" sz="1800">
                <a:solidFill>
                  <a:schemeClr val="dk1"/>
                </a:solidFill>
                <a:latin typeface="Calibri"/>
                <a:ea typeface="Calibri"/>
                <a:cs typeface="Calibri"/>
                <a:sym typeface="Calibri"/>
              </a:rPr>
              <a:t> in a water phantom, when the phantom surface is positioned at 100 cm from the source. </a:t>
            </a:r>
            <a:endParaRPr/>
          </a:p>
          <a:p>
            <a:pPr indent="-285750" lvl="0" marL="285750" marR="0" rtl="0" algn="l">
              <a:spcBef>
                <a:spcPts val="60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Analogous to the </a:t>
            </a:r>
            <a:r>
              <a:rPr b="1" lang="en-IN" sz="1800">
                <a:solidFill>
                  <a:srgbClr val="FF0000"/>
                </a:solidFill>
                <a:latin typeface="Calibri"/>
                <a:ea typeface="Calibri"/>
                <a:cs typeface="Calibri"/>
                <a:sym typeface="Calibri"/>
              </a:rPr>
              <a:t>treatment time</a:t>
            </a:r>
            <a:r>
              <a:rPr lang="en-IN" sz="1800">
                <a:solidFill>
                  <a:schemeClr val="dk1"/>
                </a:solidFill>
                <a:latin typeface="Calibri"/>
                <a:ea typeface="Calibri"/>
                <a:cs typeface="Calibri"/>
                <a:sym typeface="Calibri"/>
              </a:rPr>
              <a:t> in Telecobalt.</a:t>
            </a:r>
            <a:endParaRPr/>
          </a:p>
          <a:p>
            <a:pPr indent="-285750" lvl="0" marL="285750" marR="0" rtl="0" algn="l">
              <a:spcBef>
                <a:spcPts val="60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Dose rate</a:t>
            </a:r>
            <a:endParaRPr sz="1800">
              <a:solidFill>
                <a:schemeClr val="dk1"/>
              </a:solidFill>
              <a:latin typeface="Calibri"/>
              <a:ea typeface="Calibri"/>
              <a:cs typeface="Calibri"/>
              <a:sym typeface="Calibri"/>
            </a:endParaRPr>
          </a:p>
        </p:txBody>
      </p:sp>
      <p:pic>
        <p:nvPicPr>
          <p:cNvPr id="260" name="Google Shape;260;p19"/>
          <p:cNvPicPr preferRelativeResize="0"/>
          <p:nvPr/>
        </p:nvPicPr>
        <p:blipFill rotWithShape="1">
          <a:blip r:embed="rId4">
            <a:alphaModFix/>
          </a:blip>
          <a:srcRect b="0" l="0" r="0" t="0"/>
          <a:stretch/>
        </p:blipFill>
        <p:spPr>
          <a:xfrm>
            <a:off x="747180" y="4179026"/>
            <a:ext cx="1623400" cy="978421"/>
          </a:xfrm>
          <a:prstGeom prst="rect">
            <a:avLst/>
          </a:prstGeom>
          <a:noFill/>
          <a:ln>
            <a:noFill/>
          </a:ln>
        </p:spPr>
      </p:pic>
      <p:pic>
        <p:nvPicPr>
          <p:cNvPr id="261" name="Google Shape;261;p19"/>
          <p:cNvPicPr preferRelativeResize="0"/>
          <p:nvPr/>
        </p:nvPicPr>
        <p:blipFill rotWithShape="1">
          <a:blip r:embed="rId5">
            <a:alphaModFix/>
          </a:blip>
          <a:srcRect b="0" l="0" r="0" t="0"/>
          <a:stretch/>
        </p:blipFill>
        <p:spPr>
          <a:xfrm>
            <a:off x="2866239" y="4412338"/>
            <a:ext cx="1008112" cy="495122"/>
          </a:xfrm>
          <a:prstGeom prst="rect">
            <a:avLst/>
          </a:prstGeom>
          <a:noFill/>
          <a:ln>
            <a:noFill/>
          </a:ln>
        </p:spPr>
      </p:pic>
      <p:pic>
        <p:nvPicPr>
          <p:cNvPr id="262" name="Google Shape;262;p19"/>
          <p:cNvPicPr preferRelativeResize="0"/>
          <p:nvPr/>
        </p:nvPicPr>
        <p:blipFill rotWithShape="1">
          <a:blip r:embed="rId6">
            <a:alphaModFix/>
          </a:blip>
          <a:srcRect b="0" l="0" r="0" t="0"/>
          <a:stretch/>
        </p:blipFill>
        <p:spPr>
          <a:xfrm>
            <a:off x="4211960" y="4258662"/>
            <a:ext cx="2105025" cy="819150"/>
          </a:xfrm>
          <a:prstGeom prst="rect">
            <a:avLst/>
          </a:prstGeom>
          <a:noFill/>
          <a:ln>
            <a:noFill/>
          </a:ln>
        </p:spPr>
      </p:pic>
      <p:pic>
        <p:nvPicPr>
          <p:cNvPr id="263" name="Google Shape;263;p19"/>
          <p:cNvPicPr preferRelativeResize="0"/>
          <p:nvPr/>
        </p:nvPicPr>
        <p:blipFill rotWithShape="1">
          <a:blip r:embed="rId7">
            <a:alphaModFix/>
          </a:blip>
          <a:srcRect b="0" l="0" r="0" t="0"/>
          <a:stretch/>
        </p:blipFill>
        <p:spPr>
          <a:xfrm>
            <a:off x="7308304" y="3926202"/>
            <a:ext cx="1152128" cy="1078088"/>
          </a:xfrm>
          <a:prstGeom prst="rect">
            <a:avLst/>
          </a:prstGeom>
          <a:noFill/>
          <a:ln>
            <a:noFill/>
          </a:ln>
        </p:spPr>
      </p:pic>
      <p:sp>
        <p:nvSpPr>
          <p:cNvPr id="264" name="Google Shape;264;p19"/>
          <p:cNvSpPr txBox="1"/>
          <p:nvPr/>
        </p:nvSpPr>
        <p:spPr>
          <a:xfrm>
            <a:off x="2161055" y="5733256"/>
            <a:ext cx="5579297" cy="577081"/>
          </a:xfrm>
          <a:prstGeom prst="rect">
            <a:avLst/>
          </a:prstGeom>
          <a:blipFill rotWithShape="1">
            <a:blip r:embed="rId8">
              <a:alphaModFix/>
            </a:blip>
            <a:stretch>
              <a:fillRect b="-10525" l="-3386" r="0" t="-105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N" sz="1800">
                <a:latin typeface="Calibri"/>
                <a:ea typeface="Calibri"/>
                <a:cs typeface="Calibri"/>
                <a:sym typeface="Calibri"/>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
          <p:cNvSpPr txBox="1"/>
          <p:nvPr>
            <p:ph type="title"/>
          </p:nvPr>
        </p:nvSpPr>
        <p:spPr>
          <a:xfrm>
            <a:off x="467544" y="406942"/>
            <a:ext cx="6419056" cy="668773"/>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cap="none">
                <a:solidFill>
                  <a:srgbClr val="FF0000"/>
                </a:solidFill>
              </a:rPr>
              <a:t>Overview</a:t>
            </a:r>
            <a:endParaRPr b="1" sz="3600" cap="none">
              <a:solidFill>
                <a:srgbClr val="FF0000"/>
              </a:solidFill>
            </a:endParaRPr>
          </a:p>
        </p:txBody>
      </p:sp>
      <p:sp>
        <p:nvSpPr>
          <p:cNvPr id="97" name="Google Shape;97;p2"/>
          <p:cNvSpPr txBox="1"/>
          <p:nvPr>
            <p:ph idx="1" type="body"/>
          </p:nvPr>
        </p:nvSpPr>
        <p:spPr>
          <a:xfrm>
            <a:off x="323528" y="1412776"/>
            <a:ext cx="8229600" cy="391703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Font typeface="Noto Sans Symbols"/>
              <a:buChar char="⮚"/>
            </a:pPr>
            <a:r>
              <a:rPr lang="en-IN" sz="2800"/>
              <a:t>Discussion on shape of a LINAC</a:t>
            </a:r>
            <a:endParaRPr/>
          </a:p>
          <a:p>
            <a:pPr indent="-342900" lvl="0" marL="342900" rtl="0" algn="l">
              <a:spcBef>
                <a:spcPts val="560"/>
              </a:spcBef>
              <a:spcAft>
                <a:spcPts val="0"/>
              </a:spcAft>
              <a:buClr>
                <a:schemeClr val="dk1"/>
              </a:buClr>
              <a:buSzPts val="2800"/>
              <a:buFont typeface="Noto Sans Symbols"/>
              <a:buChar char="⮚"/>
            </a:pPr>
            <a:r>
              <a:rPr lang="en-IN" sz="2800"/>
              <a:t>How the technology is being shaped</a:t>
            </a:r>
            <a:endParaRPr/>
          </a:p>
          <a:p>
            <a:pPr indent="-342900" lvl="0" marL="342900" rtl="0" algn="l">
              <a:spcBef>
                <a:spcPts val="560"/>
              </a:spcBef>
              <a:spcAft>
                <a:spcPts val="0"/>
              </a:spcAft>
              <a:buClr>
                <a:schemeClr val="dk1"/>
              </a:buClr>
              <a:buSzPts val="2800"/>
              <a:buFont typeface="Noto Sans Symbols"/>
              <a:buChar char="⮚"/>
            </a:pPr>
            <a:r>
              <a:rPr lang="en-IN" sz="2800"/>
              <a:t>Which are the shapes available from different vendors currently</a:t>
            </a:r>
            <a:endParaRPr/>
          </a:p>
          <a:p>
            <a:pPr indent="-342900" lvl="0" marL="342900" rtl="0" algn="l">
              <a:spcBef>
                <a:spcPts val="560"/>
              </a:spcBef>
              <a:spcAft>
                <a:spcPts val="0"/>
              </a:spcAft>
              <a:buClr>
                <a:schemeClr val="dk1"/>
              </a:buClr>
              <a:buSzPts val="2800"/>
              <a:buFont typeface="Noto Sans Symbols"/>
              <a:buChar char="⮚"/>
            </a:pPr>
            <a:r>
              <a:rPr lang="en-IN" sz="2800"/>
              <a:t>How do we shape the specification for buying a LINAC</a:t>
            </a:r>
            <a:endParaRPr/>
          </a:p>
          <a:p>
            <a:pPr indent="-139700" lvl="0" marL="342900" rtl="0" algn="l">
              <a:spcBef>
                <a:spcPts val="640"/>
              </a:spcBef>
              <a:spcAft>
                <a:spcPts val="0"/>
              </a:spcAft>
              <a:buClr>
                <a:schemeClr val="dk1"/>
              </a:buClr>
              <a:buSzPts val="3200"/>
              <a:buNone/>
            </a:pPr>
            <a:r>
              <a:t/>
            </a:r>
            <a:endParaRPr/>
          </a:p>
        </p:txBody>
      </p:sp>
      <p:pic>
        <p:nvPicPr>
          <p:cNvPr id="98" name="Google Shape;98;p2"/>
          <p:cNvPicPr preferRelativeResize="0"/>
          <p:nvPr/>
        </p:nvPicPr>
        <p:blipFill rotWithShape="1">
          <a:blip r:embed="rId4">
            <a:alphaModFix/>
          </a:blip>
          <a:srcRect b="0" l="0" r="0" t="0"/>
          <a:stretch/>
        </p:blipFill>
        <p:spPr>
          <a:xfrm>
            <a:off x="5652120" y="4581128"/>
            <a:ext cx="1492199" cy="173612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69" name="Shape 269"/>
        <p:cNvGrpSpPr/>
        <p:nvPr/>
      </p:nvGrpSpPr>
      <p:grpSpPr>
        <a:xfrm>
          <a:off x="0" y="0"/>
          <a:ext cx="0" cy="0"/>
          <a:chOff x="0" y="0"/>
          <a:chExt cx="0" cy="0"/>
        </a:xfrm>
      </p:grpSpPr>
      <p:sp>
        <p:nvSpPr>
          <p:cNvPr id="270" name="Google Shape;270;p20"/>
          <p:cNvSpPr txBox="1"/>
          <p:nvPr>
            <p:ph type="title"/>
          </p:nvPr>
        </p:nvSpPr>
        <p:spPr>
          <a:xfrm>
            <a:off x="1259632" y="332656"/>
            <a:ext cx="4258816" cy="56207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40"/>
              <a:buFont typeface="Calibri"/>
              <a:buNone/>
            </a:pPr>
            <a:r>
              <a:rPr b="1" lang="en-IN" sz="3240">
                <a:solidFill>
                  <a:srgbClr val="FF0000"/>
                </a:solidFill>
              </a:rPr>
              <a:t>Isocentre</a:t>
            </a:r>
            <a:r>
              <a:rPr lang="en-IN" sz="3959"/>
              <a:t> </a:t>
            </a:r>
            <a:endParaRPr sz="3959"/>
          </a:p>
        </p:txBody>
      </p:sp>
      <p:sp>
        <p:nvSpPr>
          <p:cNvPr id="271" name="Google Shape;271;p20"/>
          <p:cNvSpPr txBox="1"/>
          <p:nvPr>
            <p:ph idx="1" type="body"/>
          </p:nvPr>
        </p:nvSpPr>
        <p:spPr>
          <a:xfrm>
            <a:off x="323528" y="1196752"/>
            <a:ext cx="5122912" cy="5257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800"/>
              <a:buNone/>
            </a:pPr>
            <a:r>
              <a:rPr b="1" lang="en-IN" sz="2800"/>
              <a:t>One of the important parameter of the machine</a:t>
            </a:r>
            <a:endParaRPr/>
          </a:p>
          <a:p>
            <a:pPr indent="0" lvl="0" marL="0" rtl="0" algn="l">
              <a:spcBef>
                <a:spcPts val="560"/>
              </a:spcBef>
              <a:spcAft>
                <a:spcPts val="0"/>
              </a:spcAft>
              <a:buClr>
                <a:schemeClr val="dk1"/>
              </a:buClr>
              <a:buSzPts val="2800"/>
              <a:buNone/>
            </a:pPr>
            <a:r>
              <a:t/>
            </a:r>
            <a:endParaRPr b="1" sz="2800"/>
          </a:p>
          <a:p>
            <a:pPr indent="-342900" lvl="0" marL="342900" rtl="0" algn="l">
              <a:spcBef>
                <a:spcPts val="440"/>
              </a:spcBef>
              <a:spcAft>
                <a:spcPts val="0"/>
              </a:spcAft>
              <a:buClr>
                <a:schemeClr val="dk1"/>
              </a:buClr>
              <a:buSzPts val="2200"/>
              <a:buFont typeface="Noto Sans Symbols"/>
              <a:buChar char="⮚"/>
            </a:pPr>
            <a:r>
              <a:rPr lang="en-IN" sz="2200"/>
              <a:t>Theoretically isocentre is the fixed point of intersection.</a:t>
            </a:r>
            <a:endParaRPr/>
          </a:p>
          <a:p>
            <a:pPr indent="-342900" lvl="0" marL="342900" rtl="0" algn="l">
              <a:spcBef>
                <a:spcPts val="440"/>
              </a:spcBef>
              <a:spcAft>
                <a:spcPts val="0"/>
              </a:spcAft>
              <a:buClr>
                <a:schemeClr val="dk1"/>
              </a:buClr>
              <a:buSzPts val="2200"/>
              <a:buFont typeface="Noto Sans Symbols"/>
              <a:buChar char="⮚"/>
            </a:pPr>
            <a:r>
              <a:rPr lang="en-IN" sz="2200"/>
              <a:t>Closest within a </a:t>
            </a:r>
            <a:r>
              <a:rPr b="1" lang="en-IN" sz="2200">
                <a:solidFill>
                  <a:srgbClr val="FF0000"/>
                </a:solidFill>
              </a:rPr>
              <a:t>best compromise sphere.</a:t>
            </a:r>
            <a:endParaRPr/>
          </a:p>
          <a:p>
            <a:pPr indent="-342900" lvl="0" marL="342900" rtl="0" algn="l">
              <a:spcBef>
                <a:spcPts val="440"/>
              </a:spcBef>
              <a:spcAft>
                <a:spcPts val="0"/>
              </a:spcAft>
              <a:buClr>
                <a:schemeClr val="dk1"/>
              </a:buClr>
              <a:buSzPts val="2200"/>
              <a:buFont typeface="Noto Sans Symbols"/>
              <a:buChar char="⮚"/>
            </a:pPr>
            <a:r>
              <a:rPr lang="en-IN" sz="2200"/>
              <a:t>The centre of this sphere is the nominal isocentre.</a:t>
            </a:r>
            <a:endParaRPr/>
          </a:p>
          <a:p>
            <a:pPr indent="-342900" lvl="0" marL="342900" rtl="0" algn="l">
              <a:spcBef>
                <a:spcPts val="440"/>
              </a:spcBef>
              <a:spcAft>
                <a:spcPts val="0"/>
              </a:spcAft>
              <a:buClr>
                <a:schemeClr val="dk1"/>
              </a:buClr>
              <a:buSzPts val="2200"/>
              <a:buFont typeface="Noto Sans Symbols"/>
              <a:buChar char="⮚"/>
            </a:pPr>
            <a:r>
              <a:rPr lang="en-IN" sz="2200"/>
              <a:t>Mechanical stability and accuracy of isocentre.</a:t>
            </a:r>
            <a:endParaRPr/>
          </a:p>
          <a:p>
            <a:pPr indent="-342900" lvl="0" marL="342900" rtl="0" algn="l">
              <a:spcBef>
                <a:spcPts val="440"/>
              </a:spcBef>
              <a:spcAft>
                <a:spcPts val="0"/>
              </a:spcAft>
              <a:buClr>
                <a:schemeClr val="dk1"/>
              </a:buClr>
              <a:buSzPts val="2200"/>
              <a:buFont typeface="Noto Sans Symbols"/>
              <a:buChar char="⮚"/>
            </a:pPr>
            <a:r>
              <a:rPr lang="en-IN" sz="2200"/>
              <a:t>Very much critical in stereotactic treatments</a:t>
            </a:r>
            <a:endParaRPr sz="2200"/>
          </a:p>
          <a:p>
            <a:pPr indent="-203200" lvl="0" marL="342900" rtl="0" algn="l">
              <a:spcBef>
                <a:spcPts val="440"/>
              </a:spcBef>
              <a:spcAft>
                <a:spcPts val="0"/>
              </a:spcAft>
              <a:buClr>
                <a:schemeClr val="dk1"/>
              </a:buClr>
              <a:buSzPts val="2200"/>
              <a:buNone/>
            </a:pPr>
            <a:r>
              <a:t/>
            </a:r>
            <a:endParaRPr sz="2200"/>
          </a:p>
        </p:txBody>
      </p:sp>
      <p:pic>
        <p:nvPicPr>
          <p:cNvPr id="272" name="Google Shape;272;p20"/>
          <p:cNvPicPr preferRelativeResize="0"/>
          <p:nvPr/>
        </p:nvPicPr>
        <p:blipFill rotWithShape="1">
          <a:blip r:embed="rId4">
            <a:alphaModFix/>
          </a:blip>
          <a:srcRect b="0" l="0" r="0" t="0"/>
          <a:stretch/>
        </p:blipFill>
        <p:spPr>
          <a:xfrm>
            <a:off x="5868144" y="1628800"/>
            <a:ext cx="3078804" cy="2880320"/>
          </a:xfrm>
          <a:prstGeom prst="rect">
            <a:avLst/>
          </a:prstGeom>
          <a:noFill/>
          <a:ln>
            <a:noFill/>
          </a:ln>
        </p:spPr>
      </p:pic>
      <p:sp>
        <p:nvSpPr>
          <p:cNvPr id="273" name="Google Shape;273;p20"/>
          <p:cNvSpPr/>
          <p:nvPr/>
        </p:nvSpPr>
        <p:spPr>
          <a:xfrm>
            <a:off x="5652120" y="5013176"/>
            <a:ext cx="368153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1800">
                <a:solidFill>
                  <a:srgbClr val="FF0000"/>
                </a:solidFill>
                <a:latin typeface="Calibri"/>
                <a:ea typeface="Calibri"/>
                <a:cs typeface="Calibri"/>
                <a:sym typeface="Calibri"/>
              </a:rPr>
              <a:t>For LINAC based SRS, the dia. of the sphere must not exceed 1.0 mm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21"/>
          <p:cNvSpPr txBox="1"/>
          <p:nvPr>
            <p:ph type="title"/>
          </p:nvPr>
        </p:nvSpPr>
        <p:spPr>
          <a:xfrm>
            <a:off x="466725" y="152400"/>
            <a:ext cx="7886700" cy="8382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Times New Roman"/>
              <a:buNone/>
            </a:pPr>
            <a:r>
              <a:rPr b="1" lang="en-IN" sz="3600">
                <a:solidFill>
                  <a:srgbClr val="FF0000"/>
                </a:solidFill>
                <a:latin typeface="Times New Roman"/>
                <a:ea typeface="Times New Roman"/>
                <a:cs typeface="Times New Roman"/>
                <a:sym typeface="Times New Roman"/>
              </a:rPr>
              <a:t>Multi-leaf Collimator</a:t>
            </a:r>
            <a:endParaRPr b="1" sz="3600">
              <a:solidFill>
                <a:srgbClr val="FF0000"/>
              </a:solidFill>
              <a:latin typeface="Times New Roman"/>
              <a:ea typeface="Times New Roman"/>
              <a:cs typeface="Times New Roman"/>
              <a:sym typeface="Times New Roman"/>
            </a:endParaRPr>
          </a:p>
        </p:txBody>
      </p:sp>
      <p:sp>
        <p:nvSpPr>
          <p:cNvPr id="280" name="Google Shape;280;p21"/>
          <p:cNvSpPr txBox="1"/>
          <p:nvPr>
            <p:ph idx="1" type="body"/>
          </p:nvPr>
        </p:nvSpPr>
        <p:spPr>
          <a:xfrm>
            <a:off x="466725" y="1434419"/>
            <a:ext cx="5616624" cy="3096344"/>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000"/>
              <a:buFont typeface="Noto Sans Symbols"/>
              <a:buChar char="⮚"/>
            </a:pPr>
            <a:r>
              <a:rPr lang="en-IN" sz="2000">
                <a:latin typeface="Times New Roman"/>
                <a:ea typeface="Times New Roman"/>
                <a:cs typeface="Times New Roman"/>
                <a:sym typeface="Times New Roman"/>
              </a:rPr>
              <a:t>Field shaping device – irregular fields.</a:t>
            </a:r>
            <a:endParaRPr/>
          </a:p>
          <a:p>
            <a:pPr indent="-342900" lvl="0" marL="342900" rtl="0" algn="l">
              <a:spcBef>
                <a:spcPts val="400"/>
              </a:spcBef>
              <a:spcAft>
                <a:spcPts val="0"/>
              </a:spcAft>
              <a:buClr>
                <a:schemeClr val="dk1"/>
              </a:buClr>
              <a:buSzPts val="2000"/>
              <a:buFont typeface="Noto Sans Symbols"/>
              <a:buChar char="⮚"/>
            </a:pPr>
            <a:r>
              <a:rPr lang="en-IN" sz="2000">
                <a:latin typeface="Times New Roman"/>
                <a:ea typeface="Times New Roman"/>
                <a:cs typeface="Times New Roman"/>
                <a:sym typeface="Times New Roman"/>
              </a:rPr>
              <a:t>Intensity modulation of X-rays.</a:t>
            </a:r>
            <a:endParaRPr/>
          </a:p>
          <a:p>
            <a:pPr indent="-342900" lvl="0" marL="342900" rtl="0" algn="l">
              <a:spcBef>
                <a:spcPts val="400"/>
              </a:spcBef>
              <a:spcAft>
                <a:spcPts val="0"/>
              </a:spcAft>
              <a:buClr>
                <a:schemeClr val="dk1"/>
              </a:buClr>
              <a:buSzPts val="2000"/>
              <a:buFont typeface="Noto Sans Symbols"/>
              <a:buChar char="⮚"/>
            </a:pPr>
            <a:r>
              <a:rPr lang="en-IN" sz="2000">
                <a:latin typeface="Times New Roman"/>
                <a:ea typeface="Times New Roman"/>
                <a:cs typeface="Times New Roman"/>
                <a:sym typeface="Times New Roman"/>
              </a:rPr>
              <a:t>Material – Tungsten alloy</a:t>
            </a:r>
            <a:endParaRPr/>
          </a:p>
          <a:p>
            <a:pPr indent="-342900" lvl="0" marL="342900" rtl="0" algn="l">
              <a:spcBef>
                <a:spcPts val="400"/>
              </a:spcBef>
              <a:spcAft>
                <a:spcPts val="0"/>
              </a:spcAft>
              <a:buClr>
                <a:schemeClr val="dk1"/>
              </a:buClr>
              <a:buSzPts val="2000"/>
              <a:buFont typeface="Noto Sans Symbols"/>
              <a:buChar char="⮚"/>
            </a:pPr>
            <a:r>
              <a:rPr lang="en-IN" sz="2000">
                <a:latin typeface="Times New Roman"/>
                <a:ea typeface="Times New Roman"/>
                <a:cs typeface="Times New Roman"/>
                <a:sym typeface="Times New Roman"/>
              </a:rPr>
              <a:t>High density, hard, low coefficient of expansion.</a:t>
            </a:r>
            <a:endParaRPr/>
          </a:p>
          <a:p>
            <a:pPr indent="-342900" lvl="0" marL="342900" rtl="0" algn="l">
              <a:spcBef>
                <a:spcPts val="480"/>
              </a:spcBef>
              <a:spcAft>
                <a:spcPts val="0"/>
              </a:spcAft>
              <a:buClr>
                <a:schemeClr val="dk1"/>
              </a:buClr>
              <a:buSzPts val="2400"/>
              <a:buFont typeface="Noto Sans Symbols"/>
              <a:buChar char="⮚"/>
            </a:pPr>
            <a:r>
              <a:rPr b="1" lang="en-IN" sz="2400">
                <a:latin typeface="Times New Roman"/>
                <a:ea typeface="Times New Roman"/>
                <a:cs typeface="Times New Roman"/>
                <a:sym typeface="Times New Roman"/>
              </a:rPr>
              <a:t>Thickness – 6 - 8 cm</a:t>
            </a:r>
            <a:endParaRPr/>
          </a:p>
          <a:p>
            <a:pPr indent="-342900" lvl="0" marL="342900" rtl="0" algn="l">
              <a:spcBef>
                <a:spcPts val="400"/>
              </a:spcBef>
              <a:spcAft>
                <a:spcPts val="0"/>
              </a:spcAft>
              <a:buClr>
                <a:srgbClr val="FF0000"/>
              </a:buClr>
              <a:buSzPts val="2000"/>
              <a:buFont typeface="Noto Sans Symbols"/>
              <a:buChar char="⮚"/>
            </a:pPr>
            <a:r>
              <a:rPr b="1" lang="en-IN" sz="2000">
                <a:solidFill>
                  <a:srgbClr val="FF0000"/>
                </a:solidFill>
                <a:latin typeface="Times New Roman"/>
                <a:ea typeface="Times New Roman"/>
                <a:cs typeface="Times New Roman"/>
                <a:sym typeface="Times New Roman"/>
              </a:rPr>
              <a:t>Density – 17-18.5 g/cc</a:t>
            </a:r>
            <a:endParaRPr/>
          </a:p>
          <a:p>
            <a:pPr indent="-342900" lvl="0" marL="342900" rtl="0" algn="l">
              <a:spcBef>
                <a:spcPts val="400"/>
              </a:spcBef>
              <a:spcAft>
                <a:spcPts val="0"/>
              </a:spcAft>
              <a:buClr>
                <a:schemeClr val="dk1"/>
              </a:buClr>
              <a:buSzPts val="2000"/>
              <a:buFont typeface="Noto Sans Symbols"/>
              <a:buChar char="⮚"/>
            </a:pPr>
            <a:r>
              <a:rPr lang="en-IN" sz="2000">
                <a:latin typeface="Times New Roman"/>
                <a:ea typeface="Times New Roman"/>
                <a:cs typeface="Times New Roman"/>
                <a:sym typeface="Times New Roman"/>
              </a:rPr>
              <a:t>Transmission – Intra-leaf &lt; 2%. </a:t>
            </a:r>
            <a:endParaRPr/>
          </a:p>
          <a:p>
            <a:pPr indent="0" lvl="0" marL="0" rtl="0" algn="l">
              <a:spcBef>
                <a:spcPts val="400"/>
              </a:spcBef>
              <a:spcAft>
                <a:spcPts val="0"/>
              </a:spcAft>
              <a:buClr>
                <a:schemeClr val="dk1"/>
              </a:buClr>
              <a:buSzPts val="2000"/>
              <a:buNone/>
            </a:pPr>
            <a:r>
              <a:rPr lang="en-IN" sz="2000">
                <a:latin typeface="Times New Roman"/>
                <a:ea typeface="Times New Roman"/>
                <a:cs typeface="Times New Roman"/>
                <a:sym typeface="Times New Roman"/>
              </a:rPr>
              <a:t>		  Interleaf &lt;3%</a:t>
            </a:r>
            <a:endParaRPr sz="800">
              <a:latin typeface="Times New Roman"/>
              <a:ea typeface="Times New Roman"/>
              <a:cs typeface="Times New Roman"/>
              <a:sym typeface="Times New Roman"/>
            </a:endParaRPr>
          </a:p>
        </p:txBody>
      </p:sp>
      <p:sp>
        <p:nvSpPr>
          <p:cNvPr id="281" name="Google Shape;281;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id="282" name="Google Shape;282;p21"/>
          <p:cNvPicPr preferRelativeResize="0"/>
          <p:nvPr/>
        </p:nvPicPr>
        <p:blipFill rotWithShape="1">
          <a:blip r:embed="rId3">
            <a:alphaModFix/>
          </a:blip>
          <a:srcRect b="0" l="0" r="0" t="0"/>
          <a:stretch/>
        </p:blipFill>
        <p:spPr>
          <a:xfrm>
            <a:off x="4410075" y="3140968"/>
            <a:ext cx="4733925" cy="2847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86" name="Shape 286"/>
        <p:cNvGrpSpPr/>
        <p:nvPr/>
      </p:nvGrpSpPr>
      <p:grpSpPr>
        <a:xfrm>
          <a:off x="0" y="0"/>
          <a:ext cx="0" cy="0"/>
          <a:chOff x="0" y="0"/>
          <a:chExt cx="0" cy="0"/>
        </a:xfrm>
      </p:grpSpPr>
      <p:sp>
        <p:nvSpPr>
          <p:cNvPr id="287" name="Google Shape;287;p22"/>
          <p:cNvSpPr txBox="1"/>
          <p:nvPr>
            <p:ph idx="1" type="body"/>
          </p:nvPr>
        </p:nvSpPr>
        <p:spPr>
          <a:xfrm>
            <a:off x="1043608" y="4221088"/>
            <a:ext cx="3404805" cy="2207287"/>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240"/>
              <a:buFont typeface="Noto Sans Symbols"/>
              <a:buChar char="⮚"/>
            </a:pPr>
            <a:r>
              <a:rPr b="1" lang="en-IN" sz="2240"/>
              <a:t>Leaf width</a:t>
            </a:r>
            <a:endParaRPr/>
          </a:p>
          <a:p>
            <a:pPr indent="-342900" lvl="0" marL="342900" rtl="0" algn="l">
              <a:lnSpc>
                <a:spcPct val="80000"/>
              </a:lnSpc>
              <a:spcBef>
                <a:spcPts val="448"/>
              </a:spcBef>
              <a:spcAft>
                <a:spcPts val="0"/>
              </a:spcAft>
              <a:buClr>
                <a:schemeClr val="dk1"/>
              </a:buClr>
              <a:buSzPts val="2240"/>
              <a:buFont typeface="Noto Sans Symbols"/>
              <a:buChar char="⮚"/>
            </a:pPr>
            <a:r>
              <a:rPr b="1" lang="en-IN" sz="2240"/>
              <a:t>Leaf numbers</a:t>
            </a:r>
            <a:endParaRPr/>
          </a:p>
          <a:p>
            <a:pPr indent="-342900" lvl="0" marL="342900" rtl="0" algn="l">
              <a:lnSpc>
                <a:spcPct val="80000"/>
              </a:lnSpc>
              <a:spcBef>
                <a:spcPts val="448"/>
              </a:spcBef>
              <a:spcAft>
                <a:spcPts val="0"/>
              </a:spcAft>
              <a:buClr>
                <a:schemeClr val="dk1"/>
              </a:buClr>
              <a:buSzPts val="2240"/>
              <a:buFont typeface="Noto Sans Symbols"/>
              <a:buChar char="⮚"/>
            </a:pPr>
            <a:r>
              <a:rPr b="1" lang="en-IN" sz="2240"/>
              <a:t>Leaf length</a:t>
            </a:r>
            <a:endParaRPr/>
          </a:p>
          <a:p>
            <a:pPr indent="-342900" lvl="0" marL="342900" rtl="0" algn="l">
              <a:lnSpc>
                <a:spcPct val="80000"/>
              </a:lnSpc>
              <a:spcBef>
                <a:spcPts val="448"/>
              </a:spcBef>
              <a:spcAft>
                <a:spcPts val="0"/>
              </a:spcAft>
              <a:buClr>
                <a:schemeClr val="dk1"/>
              </a:buClr>
              <a:buSzPts val="2240"/>
              <a:buFont typeface="Noto Sans Symbols"/>
              <a:buChar char="⮚"/>
            </a:pPr>
            <a:r>
              <a:rPr b="1" lang="en-IN" sz="2240"/>
              <a:t>Leaf end</a:t>
            </a:r>
            <a:endParaRPr/>
          </a:p>
          <a:p>
            <a:pPr indent="-342900" lvl="0" marL="342900" rtl="0" algn="l">
              <a:lnSpc>
                <a:spcPct val="80000"/>
              </a:lnSpc>
              <a:spcBef>
                <a:spcPts val="448"/>
              </a:spcBef>
              <a:spcAft>
                <a:spcPts val="0"/>
              </a:spcAft>
              <a:buClr>
                <a:schemeClr val="dk1"/>
              </a:buClr>
              <a:buSzPts val="2240"/>
              <a:buFont typeface="Noto Sans Symbols"/>
              <a:buChar char="⮚"/>
            </a:pPr>
            <a:r>
              <a:rPr b="1" lang="en-IN" sz="2240"/>
              <a:t>Leaf sides</a:t>
            </a:r>
            <a:endParaRPr/>
          </a:p>
          <a:p>
            <a:pPr indent="-342900" lvl="0" marL="342900" rtl="0" algn="l">
              <a:lnSpc>
                <a:spcPct val="80000"/>
              </a:lnSpc>
              <a:spcBef>
                <a:spcPts val="448"/>
              </a:spcBef>
              <a:spcAft>
                <a:spcPts val="0"/>
              </a:spcAft>
              <a:buClr>
                <a:schemeClr val="dk1"/>
              </a:buClr>
              <a:buSzPts val="2240"/>
              <a:buFont typeface="Noto Sans Symbols"/>
              <a:buChar char="⮚"/>
            </a:pPr>
            <a:r>
              <a:rPr b="1" lang="en-IN" sz="2240"/>
              <a:t>Leaf height</a:t>
            </a:r>
            <a:endParaRPr/>
          </a:p>
        </p:txBody>
      </p:sp>
      <p:pic>
        <p:nvPicPr>
          <p:cNvPr id="288" name="Google Shape;288;p22"/>
          <p:cNvPicPr preferRelativeResize="0"/>
          <p:nvPr/>
        </p:nvPicPr>
        <p:blipFill rotWithShape="1">
          <a:blip r:embed="rId4">
            <a:alphaModFix/>
          </a:blip>
          <a:srcRect b="0" l="0" r="0" t="0"/>
          <a:stretch/>
        </p:blipFill>
        <p:spPr>
          <a:xfrm>
            <a:off x="809025" y="1239815"/>
            <a:ext cx="5943600" cy="2200275"/>
          </a:xfrm>
          <a:prstGeom prst="rect">
            <a:avLst/>
          </a:prstGeom>
          <a:noFill/>
          <a:ln>
            <a:noFill/>
          </a:ln>
        </p:spPr>
      </p:pic>
      <p:sp>
        <p:nvSpPr>
          <p:cNvPr id="289" name="Google Shape;289;p22"/>
          <p:cNvSpPr txBox="1"/>
          <p:nvPr>
            <p:ph type="title"/>
          </p:nvPr>
        </p:nvSpPr>
        <p:spPr>
          <a:xfrm>
            <a:off x="0" y="263278"/>
            <a:ext cx="6552728" cy="8382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40"/>
              <a:buFont typeface="Times New Roman"/>
              <a:buNone/>
            </a:pPr>
            <a:r>
              <a:rPr b="1" lang="en-IN" sz="3240">
                <a:solidFill>
                  <a:srgbClr val="FF0000"/>
                </a:solidFill>
                <a:latin typeface="Times New Roman"/>
                <a:ea typeface="Times New Roman"/>
                <a:cs typeface="Times New Roman"/>
                <a:sym typeface="Times New Roman"/>
              </a:rPr>
              <a:t>Leaf specification varies between vendors…</a:t>
            </a:r>
            <a:endParaRPr b="1" sz="3240">
              <a:solidFill>
                <a:srgbClr val="FF0000"/>
              </a:solidFill>
              <a:latin typeface="Times New Roman"/>
              <a:ea typeface="Times New Roman"/>
              <a:cs typeface="Times New Roman"/>
              <a:sym typeface="Times New Roman"/>
            </a:endParaRPr>
          </a:p>
        </p:txBody>
      </p:sp>
      <p:pic>
        <p:nvPicPr>
          <p:cNvPr id="290" name="Google Shape;290;p22"/>
          <p:cNvPicPr preferRelativeResize="0"/>
          <p:nvPr/>
        </p:nvPicPr>
        <p:blipFill rotWithShape="1">
          <a:blip r:embed="rId5">
            <a:alphaModFix/>
          </a:blip>
          <a:srcRect b="0" l="0" r="0" t="0"/>
          <a:stretch/>
        </p:blipFill>
        <p:spPr>
          <a:xfrm>
            <a:off x="4644008" y="3899757"/>
            <a:ext cx="3932287" cy="284994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94" name="Shape 294"/>
        <p:cNvGrpSpPr/>
        <p:nvPr/>
      </p:nvGrpSpPr>
      <p:grpSpPr>
        <a:xfrm>
          <a:off x="0" y="0"/>
          <a:ext cx="0" cy="0"/>
          <a:chOff x="0" y="0"/>
          <a:chExt cx="0" cy="0"/>
        </a:xfrm>
      </p:grpSpPr>
      <p:pic>
        <p:nvPicPr>
          <p:cNvPr id="295" name="Google Shape;295;p23"/>
          <p:cNvPicPr preferRelativeResize="0"/>
          <p:nvPr/>
        </p:nvPicPr>
        <p:blipFill rotWithShape="1">
          <a:blip r:embed="rId4">
            <a:alphaModFix/>
          </a:blip>
          <a:srcRect b="0" l="0" r="0" t="0"/>
          <a:stretch/>
        </p:blipFill>
        <p:spPr>
          <a:xfrm>
            <a:off x="459160" y="3861048"/>
            <a:ext cx="6365439" cy="1512168"/>
          </a:xfrm>
          <a:prstGeom prst="rect">
            <a:avLst/>
          </a:prstGeom>
          <a:noFill/>
          <a:ln>
            <a:noFill/>
          </a:ln>
        </p:spPr>
      </p:pic>
      <p:pic>
        <p:nvPicPr>
          <p:cNvPr id="296" name="Google Shape;296;p23"/>
          <p:cNvPicPr preferRelativeResize="0"/>
          <p:nvPr/>
        </p:nvPicPr>
        <p:blipFill rotWithShape="1">
          <a:blip r:embed="rId5">
            <a:alphaModFix/>
          </a:blip>
          <a:srcRect b="0" l="0" r="0" t="0"/>
          <a:stretch/>
        </p:blipFill>
        <p:spPr>
          <a:xfrm>
            <a:off x="467544" y="294872"/>
            <a:ext cx="5730431" cy="906862"/>
          </a:xfrm>
          <a:prstGeom prst="rect">
            <a:avLst/>
          </a:prstGeom>
          <a:noFill/>
          <a:ln>
            <a:noFill/>
          </a:ln>
        </p:spPr>
      </p:pic>
      <p:pic>
        <p:nvPicPr>
          <p:cNvPr id="297" name="Google Shape;297;p23"/>
          <p:cNvPicPr preferRelativeResize="0"/>
          <p:nvPr/>
        </p:nvPicPr>
        <p:blipFill rotWithShape="1">
          <a:blip r:embed="rId6">
            <a:alphaModFix/>
          </a:blip>
          <a:srcRect b="0" l="0" r="0" t="0"/>
          <a:stretch/>
        </p:blipFill>
        <p:spPr>
          <a:xfrm>
            <a:off x="593944" y="1971251"/>
            <a:ext cx="6057930" cy="1726472"/>
          </a:xfrm>
          <a:prstGeom prst="rect">
            <a:avLst/>
          </a:prstGeom>
          <a:noFill/>
          <a:ln>
            <a:noFill/>
          </a:ln>
        </p:spPr>
      </p:pic>
      <p:pic>
        <p:nvPicPr>
          <p:cNvPr id="298" name="Google Shape;298;p23"/>
          <p:cNvPicPr preferRelativeResize="0"/>
          <p:nvPr/>
        </p:nvPicPr>
        <p:blipFill rotWithShape="1">
          <a:blip r:embed="rId7">
            <a:alphaModFix/>
          </a:blip>
          <a:srcRect b="0" l="0" r="0" t="0"/>
          <a:stretch/>
        </p:blipFill>
        <p:spPr>
          <a:xfrm>
            <a:off x="5148064" y="1494084"/>
            <a:ext cx="1336732" cy="343731"/>
          </a:xfrm>
          <a:prstGeom prst="rect">
            <a:avLst/>
          </a:prstGeom>
          <a:noFill/>
          <a:ln>
            <a:noFill/>
          </a:ln>
        </p:spPr>
      </p:pic>
      <p:pic>
        <p:nvPicPr>
          <p:cNvPr id="299" name="Google Shape;299;p23"/>
          <p:cNvPicPr preferRelativeResize="0"/>
          <p:nvPr/>
        </p:nvPicPr>
        <p:blipFill rotWithShape="1">
          <a:blip r:embed="rId8">
            <a:alphaModFix/>
          </a:blip>
          <a:srcRect b="0" l="0" r="0" t="0"/>
          <a:stretch/>
        </p:blipFill>
        <p:spPr>
          <a:xfrm>
            <a:off x="3253692" y="1545947"/>
            <a:ext cx="1325933" cy="279851"/>
          </a:xfrm>
          <a:prstGeom prst="rect">
            <a:avLst/>
          </a:prstGeom>
          <a:noFill/>
          <a:ln>
            <a:noFill/>
          </a:ln>
        </p:spPr>
      </p:pic>
      <p:pic>
        <p:nvPicPr>
          <p:cNvPr id="300" name="Google Shape;300;p23"/>
          <p:cNvPicPr preferRelativeResize="0"/>
          <p:nvPr/>
        </p:nvPicPr>
        <p:blipFill rotWithShape="1">
          <a:blip r:embed="rId9">
            <a:alphaModFix/>
          </a:blip>
          <a:srcRect b="0" l="0" r="0" t="0"/>
          <a:stretch/>
        </p:blipFill>
        <p:spPr>
          <a:xfrm>
            <a:off x="912154" y="1519088"/>
            <a:ext cx="1368152" cy="297774"/>
          </a:xfrm>
          <a:prstGeom prst="rect">
            <a:avLst/>
          </a:prstGeom>
          <a:noFill/>
          <a:ln>
            <a:noFill/>
          </a:ln>
        </p:spPr>
      </p:pic>
      <p:pic>
        <p:nvPicPr>
          <p:cNvPr id="301" name="Google Shape;301;p23"/>
          <p:cNvPicPr preferRelativeResize="0"/>
          <p:nvPr/>
        </p:nvPicPr>
        <p:blipFill rotWithShape="1">
          <a:blip r:embed="rId10">
            <a:alphaModFix/>
          </a:blip>
          <a:srcRect b="0" l="0" r="0" t="0"/>
          <a:stretch/>
        </p:blipFill>
        <p:spPr>
          <a:xfrm>
            <a:off x="6933576" y="3068960"/>
            <a:ext cx="2210424" cy="350378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5" name="Shape 305"/>
        <p:cNvGrpSpPr/>
        <p:nvPr/>
      </p:nvGrpSpPr>
      <p:grpSpPr>
        <a:xfrm>
          <a:off x="0" y="0"/>
          <a:ext cx="0" cy="0"/>
          <a:chOff x="0" y="0"/>
          <a:chExt cx="0" cy="0"/>
        </a:xfrm>
      </p:grpSpPr>
      <p:pic>
        <p:nvPicPr>
          <p:cNvPr id="306" name="Google Shape;306;p24"/>
          <p:cNvPicPr preferRelativeResize="0"/>
          <p:nvPr/>
        </p:nvPicPr>
        <p:blipFill rotWithShape="1">
          <a:blip r:embed="rId4">
            <a:alphaModFix/>
          </a:blip>
          <a:srcRect b="0" l="0" r="0" t="0"/>
          <a:stretch/>
        </p:blipFill>
        <p:spPr>
          <a:xfrm>
            <a:off x="683568" y="2577998"/>
            <a:ext cx="4466866" cy="1148199"/>
          </a:xfrm>
          <a:prstGeom prst="rect">
            <a:avLst/>
          </a:prstGeom>
          <a:noFill/>
          <a:ln>
            <a:noFill/>
          </a:ln>
        </p:spPr>
      </p:pic>
      <p:sp>
        <p:nvSpPr>
          <p:cNvPr id="307" name="Google Shape;307;p24"/>
          <p:cNvSpPr txBox="1"/>
          <p:nvPr>
            <p:ph type="title"/>
          </p:nvPr>
        </p:nvSpPr>
        <p:spPr>
          <a:xfrm>
            <a:off x="457200" y="188640"/>
            <a:ext cx="6131024" cy="58092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MLC design – Leaf ends</a:t>
            </a:r>
            <a:endParaRPr b="1" sz="3200">
              <a:solidFill>
                <a:srgbClr val="FF0000"/>
              </a:solidFill>
            </a:endParaRPr>
          </a:p>
        </p:txBody>
      </p:sp>
      <p:sp>
        <p:nvSpPr>
          <p:cNvPr id="308" name="Google Shape;308;p24"/>
          <p:cNvSpPr txBox="1"/>
          <p:nvPr>
            <p:ph idx="1" type="body"/>
          </p:nvPr>
        </p:nvSpPr>
        <p:spPr>
          <a:xfrm>
            <a:off x="204195" y="958934"/>
            <a:ext cx="8335242" cy="172819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Font typeface="Noto Sans Symbols"/>
              <a:buChar char="⮚"/>
            </a:pPr>
            <a:r>
              <a:rPr lang="en-IN" sz="2400"/>
              <a:t>Non-focused (rounded) leaf ends</a:t>
            </a:r>
            <a:endParaRPr/>
          </a:p>
          <a:p>
            <a:pPr indent="-342900" lvl="0" marL="342900" rtl="0" algn="l">
              <a:spcBef>
                <a:spcPts val="480"/>
              </a:spcBef>
              <a:spcAft>
                <a:spcPts val="0"/>
              </a:spcAft>
              <a:buClr>
                <a:schemeClr val="dk1"/>
              </a:buClr>
              <a:buSzPts val="2400"/>
              <a:buFont typeface="Noto Sans Symbols"/>
              <a:buChar char="⮚"/>
            </a:pPr>
            <a:r>
              <a:rPr lang="en-IN" sz="2400"/>
              <a:t>Relatively higher penumbra</a:t>
            </a:r>
            <a:endParaRPr/>
          </a:p>
          <a:p>
            <a:pPr indent="-342900" lvl="0" marL="342900" rtl="0" algn="l">
              <a:spcBef>
                <a:spcPts val="480"/>
              </a:spcBef>
              <a:spcAft>
                <a:spcPts val="0"/>
              </a:spcAft>
              <a:buClr>
                <a:schemeClr val="dk1"/>
              </a:buClr>
              <a:buSzPts val="2400"/>
              <a:buFont typeface="Noto Sans Symbols"/>
              <a:buChar char="⮚"/>
            </a:pPr>
            <a:r>
              <a:rPr lang="en-IN" sz="2400"/>
              <a:t>Potential for grater leaf end transmission</a:t>
            </a:r>
            <a:endParaRPr sz="2400"/>
          </a:p>
        </p:txBody>
      </p:sp>
      <p:pic>
        <p:nvPicPr>
          <p:cNvPr id="309" name="Google Shape;309;p24"/>
          <p:cNvPicPr preferRelativeResize="0"/>
          <p:nvPr/>
        </p:nvPicPr>
        <p:blipFill rotWithShape="1">
          <a:blip r:embed="rId5">
            <a:alphaModFix/>
          </a:blip>
          <a:srcRect b="0" l="0" r="0" t="0"/>
          <a:stretch/>
        </p:blipFill>
        <p:spPr>
          <a:xfrm>
            <a:off x="6444208" y="3152097"/>
            <a:ext cx="2426321" cy="2754635"/>
          </a:xfrm>
          <a:prstGeom prst="rect">
            <a:avLst/>
          </a:prstGeom>
          <a:noFill/>
          <a:ln>
            <a:noFill/>
          </a:ln>
        </p:spPr>
      </p:pic>
      <p:pic>
        <p:nvPicPr>
          <p:cNvPr id="310" name="Google Shape;310;p24"/>
          <p:cNvPicPr preferRelativeResize="0"/>
          <p:nvPr/>
        </p:nvPicPr>
        <p:blipFill rotWithShape="1">
          <a:blip r:embed="rId6">
            <a:alphaModFix/>
          </a:blip>
          <a:srcRect b="0" l="0" r="0" t="0"/>
          <a:stretch/>
        </p:blipFill>
        <p:spPr>
          <a:xfrm>
            <a:off x="1619672" y="4218408"/>
            <a:ext cx="4158053" cy="225370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4" name="Shape 314"/>
        <p:cNvGrpSpPr/>
        <p:nvPr/>
      </p:nvGrpSpPr>
      <p:grpSpPr>
        <a:xfrm>
          <a:off x="0" y="0"/>
          <a:ext cx="0" cy="0"/>
          <a:chOff x="0" y="0"/>
          <a:chExt cx="0" cy="0"/>
        </a:xfrm>
      </p:grpSpPr>
      <p:sp>
        <p:nvSpPr>
          <p:cNvPr id="315" name="Google Shape;315;p25"/>
          <p:cNvSpPr txBox="1"/>
          <p:nvPr>
            <p:ph type="title"/>
          </p:nvPr>
        </p:nvSpPr>
        <p:spPr>
          <a:xfrm>
            <a:off x="611560" y="332656"/>
            <a:ext cx="5472608" cy="757122"/>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2400"/>
              <a:buFont typeface="Calibri"/>
              <a:buNone/>
            </a:pPr>
            <a:r>
              <a:rPr b="1" lang="en-IN" sz="2400"/>
              <a:t>Penumbra- does it depend on collimator? </a:t>
            </a:r>
            <a:endParaRPr b="1" sz="2400"/>
          </a:p>
        </p:txBody>
      </p:sp>
      <p:sp>
        <p:nvSpPr>
          <p:cNvPr id="316" name="Google Shape;316;p25"/>
          <p:cNvSpPr txBox="1"/>
          <p:nvPr>
            <p:ph idx="1" type="body"/>
          </p:nvPr>
        </p:nvSpPr>
        <p:spPr>
          <a:xfrm>
            <a:off x="395536" y="1460688"/>
            <a:ext cx="4536504" cy="2400360"/>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chemeClr val="dk1"/>
              </a:buClr>
              <a:buSzPts val="2400"/>
              <a:buFont typeface="Noto Sans Symbols"/>
              <a:buChar char="⮚"/>
            </a:pPr>
            <a:r>
              <a:rPr lang="en-IN" sz="2400"/>
              <a:t>Penumbra – region where the dose changes rapidly as a function of distance from CAX</a:t>
            </a:r>
            <a:endParaRPr/>
          </a:p>
          <a:p>
            <a:pPr indent="-342900" lvl="0" marL="342900" rtl="0" algn="l">
              <a:lnSpc>
                <a:spcPct val="90000"/>
              </a:lnSpc>
              <a:spcBef>
                <a:spcPts val="480"/>
              </a:spcBef>
              <a:spcAft>
                <a:spcPts val="0"/>
              </a:spcAft>
              <a:buClr>
                <a:srgbClr val="FF0000"/>
              </a:buClr>
              <a:buSzPts val="2400"/>
              <a:buFont typeface="Noto Sans Symbols"/>
              <a:buChar char="⮚"/>
            </a:pPr>
            <a:r>
              <a:rPr b="1" lang="en-IN" sz="2400">
                <a:solidFill>
                  <a:srgbClr val="FF0000"/>
                </a:solidFill>
              </a:rPr>
              <a:t>Geometric Penumbra</a:t>
            </a:r>
            <a:endParaRPr/>
          </a:p>
          <a:p>
            <a:pPr indent="-342900" lvl="0" marL="342900" rtl="0" algn="l">
              <a:lnSpc>
                <a:spcPct val="90000"/>
              </a:lnSpc>
              <a:spcBef>
                <a:spcPts val="480"/>
              </a:spcBef>
              <a:spcAft>
                <a:spcPts val="0"/>
              </a:spcAft>
              <a:buClr>
                <a:srgbClr val="FF0000"/>
              </a:buClr>
              <a:buSzPts val="2400"/>
              <a:buFont typeface="Noto Sans Symbols"/>
              <a:buChar char="⮚"/>
            </a:pPr>
            <a:r>
              <a:rPr b="1" lang="en-IN" sz="2400">
                <a:solidFill>
                  <a:srgbClr val="FF0000"/>
                </a:solidFill>
              </a:rPr>
              <a:t>Transmission Penumbra</a:t>
            </a:r>
            <a:endParaRPr/>
          </a:p>
          <a:p>
            <a:pPr indent="-342900" lvl="0" marL="342900" rtl="0" algn="l">
              <a:lnSpc>
                <a:spcPct val="90000"/>
              </a:lnSpc>
              <a:spcBef>
                <a:spcPts val="480"/>
              </a:spcBef>
              <a:spcAft>
                <a:spcPts val="0"/>
              </a:spcAft>
              <a:buClr>
                <a:srgbClr val="FF0000"/>
              </a:buClr>
              <a:buSzPts val="2400"/>
              <a:buFont typeface="Noto Sans Symbols"/>
              <a:buChar char="⮚"/>
            </a:pPr>
            <a:r>
              <a:rPr b="1" lang="en-IN" sz="2400">
                <a:solidFill>
                  <a:srgbClr val="FF0000"/>
                </a:solidFill>
              </a:rPr>
              <a:t>Scattering Penumbra</a:t>
            </a:r>
            <a:endParaRPr/>
          </a:p>
          <a:p>
            <a:pPr indent="-190500" lvl="0" marL="342900" rtl="0" algn="l">
              <a:lnSpc>
                <a:spcPct val="90000"/>
              </a:lnSpc>
              <a:spcBef>
                <a:spcPts val="480"/>
              </a:spcBef>
              <a:spcAft>
                <a:spcPts val="0"/>
              </a:spcAft>
              <a:buClr>
                <a:schemeClr val="dk1"/>
              </a:buClr>
              <a:buSzPts val="2400"/>
              <a:buNone/>
            </a:pPr>
            <a:r>
              <a:t/>
            </a:r>
            <a:endParaRPr sz="2400"/>
          </a:p>
          <a:p>
            <a:pPr indent="-190500" lvl="0" marL="342900" rtl="0" algn="l">
              <a:lnSpc>
                <a:spcPct val="90000"/>
              </a:lnSpc>
              <a:spcBef>
                <a:spcPts val="480"/>
              </a:spcBef>
              <a:spcAft>
                <a:spcPts val="0"/>
              </a:spcAft>
              <a:buClr>
                <a:schemeClr val="dk1"/>
              </a:buClr>
              <a:buSzPts val="2400"/>
              <a:buNone/>
            </a:pPr>
            <a:r>
              <a:t/>
            </a:r>
            <a:endParaRPr sz="2400"/>
          </a:p>
          <a:p>
            <a:pPr indent="-190500" lvl="0" marL="342900" rtl="0" algn="l">
              <a:lnSpc>
                <a:spcPct val="90000"/>
              </a:lnSpc>
              <a:spcBef>
                <a:spcPts val="480"/>
              </a:spcBef>
              <a:spcAft>
                <a:spcPts val="0"/>
              </a:spcAft>
              <a:buClr>
                <a:schemeClr val="dk1"/>
              </a:buClr>
              <a:buSzPts val="2400"/>
              <a:buNone/>
            </a:pPr>
            <a:r>
              <a:t/>
            </a:r>
            <a:endParaRPr sz="2400"/>
          </a:p>
          <a:p>
            <a:pPr indent="-190500" lvl="0" marL="342900" rtl="0" algn="l">
              <a:lnSpc>
                <a:spcPct val="90000"/>
              </a:lnSpc>
              <a:spcBef>
                <a:spcPts val="480"/>
              </a:spcBef>
              <a:spcAft>
                <a:spcPts val="0"/>
              </a:spcAft>
              <a:buClr>
                <a:schemeClr val="dk1"/>
              </a:buClr>
              <a:buSzPts val="2400"/>
              <a:buNone/>
            </a:pPr>
            <a:r>
              <a:t/>
            </a:r>
            <a:endParaRPr sz="2400">
              <a:solidFill>
                <a:srgbClr val="FF0000"/>
              </a:solidFill>
            </a:endParaRPr>
          </a:p>
          <a:p>
            <a:pPr indent="-190500" lvl="0" marL="342900" rtl="0" algn="l">
              <a:lnSpc>
                <a:spcPct val="90000"/>
              </a:lnSpc>
              <a:spcBef>
                <a:spcPts val="480"/>
              </a:spcBef>
              <a:spcAft>
                <a:spcPts val="0"/>
              </a:spcAft>
              <a:buClr>
                <a:schemeClr val="dk1"/>
              </a:buClr>
              <a:buSzPts val="2400"/>
              <a:buNone/>
            </a:pPr>
            <a:r>
              <a:t/>
            </a:r>
            <a:endParaRPr sz="2400">
              <a:solidFill>
                <a:srgbClr val="FF0000"/>
              </a:solidFill>
            </a:endParaRPr>
          </a:p>
        </p:txBody>
      </p:sp>
      <p:sp>
        <p:nvSpPr>
          <p:cNvPr id="317" name="Google Shape;317;p25"/>
          <p:cNvSpPr txBox="1"/>
          <p:nvPr/>
        </p:nvSpPr>
        <p:spPr>
          <a:xfrm>
            <a:off x="5256076" y="2996952"/>
            <a:ext cx="2304256" cy="52758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IN" sz="1800">
                <a:latin typeface="Calibri"/>
                <a:ea typeface="Calibri"/>
                <a:cs typeface="Calibri"/>
                <a:sym typeface="Calibri"/>
              </a:rPr>
              <a:t> </a:t>
            </a:r>
            <a:endParaRPr/>
          </a:p>
        </p:txBody>
      </p:sp>
      <p:pic>
        <p:nvPicPr>
          <p:cNvPr id="318" name="Google Shape;318;p25"/>
          <p:cNvPicPr preferRelativeResize="0"/>
          <p:nvPr/>
        </p:nvPicPr>
        <p:blipFill rotWithShape="1">
          <a:blip r:embed="rId5">
            <a:alphaModFix/>
          </a:blip>
          <a:srcRect b="0" l="0" r="0" t="0"/>
          <a:stretch/>
        </p:blipFill>
        <p:spPr>
          <a:xfrm>
            <a:off x="4716016" y="4005064"/>
            <a:ext cx="3384377" cy="2257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26"/>
          <p:cNvSpPr txBox="1"/>
          <p:nvPr>
            <p:ph idx="1" type="body"/>
          </p:nvPr>
        </p:nvSpPr>
        <p:spPr>
          <a:xfrm>
            <a:off x="683568" y="5301208"/>
            <a:ext cx="7632848" cy="129614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0000"/>
              </a:buClr>
              <a:buSzPts val="2000"/>
              <a:buChar char="•"/>
            </a:pPr>
            <a:r>
              <a:rPr b="1" lang="en-IN" sz="2000">
                <a:solidFill>
                  <a:srgbClr val="FF0000"/>
                </a:solidFill>
              </a:rPr>
              <a:t>Siemens system has intrinsically high geometric penumbra.</a:t>
            </a:r>
            <a:endParaRPr/>
          </a:p>
          <a:p>
            <a:pPr indent="-342900" lvl="0" marL="342900" rtl="0" algn="l">
              <a:spcBef>
                <a:spcPts val="400"/>
              </a:spcBef>
              <a:spcAft>
                <a:spcPts val="0"/>
              </a:spcAft>
              <a:buClr>
                <a:srgbClr val="FF0000"/>
              </a:buClr>
              <a:buSzPts val="2000"/>
              <a:buChar char="•"/>
            </a:pPr>
            <a:r>
              <a:rPr b="1" lang="en-IN" sz="2000">
                <a:solidFill>
                  <a:srgbClr val="FF0000"/>
                </a:solidFill>
              </a:rPr>
              <a:t>However, doubly focused configuration reduces the transmission penumbra</a:t>
            </a:r>
            <a:endParaRPr b="1" sz="2000"/>
          </a:p>
        </p:txBody>
      </p:sp>
      <p:pic>
        <p:nvPicPr>
          <p:cNvPr id="324" name="Google Shape;324;p26"/>
          <p:cNvPicPr preferRelativeResize="0"/>
          <p:nvPr/>
        </p:nvPicPr>
        <p:blipFill rotWithShape="1">
          <a:blip r:embed="rId3">
            <a:alphaModFix/>
          </a:blip>
          <a:srcRect b="0" l="0" r="0" t="0"/>
          <a:stretch/>
        </p:blipFill>
        <p:spPr>
          <a:xfrm>
            <a:off x="1619672" y="332656"/>
            <a:ext cx="5366589" cy="460721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28" name="Shape 328"/>
        <p:cNvGrpSpPr/>
        <p:nvPr/>
      </p:nvGrpSpPr>
      <p:grpSpPr>
        <a:xfrm>
          <a:off x="0" y="0"/>
          <a:ext cx="0" cy="0"/>
          <a:chOff x="0" y="0"/>
          <a:chExt cx="0" cy="0"/>
        </a:xfrm>
      </p:grpSpPr>
      <p:pic>
        <p:nvPicPr>
          <p:cNvPr id="329" name="Google Shape;329;p27"/>
          <p:cNvPicPr preferRelativeResize="0"/>
          <p:nvPr/>
        </p:nvPicPr>
        <p:blipFill rotWithShape="1">
          <a:blip r:embed="rId4">
            <a:alphaModFix/>
          </a:blip>
          <a:srcRect b="0" l="0" r="0" t="0"/>
          <a:stretch/>
        </p:blipFill>
        <p:spPr>
          <a:xfrm>
            <a:off x="3923928" y="5085184"/>
            <a:ext cx="1669703" cy="638175"/>
          </a:xfrm>
          <a:prstGeom prst="rect">
            <a:avLst/>
          </a:prstGeom>
          <a:noFill/>
          <a:ln>
            <a:noFill/>
          </a:ln>
        </p:spPr>
      </p:pic>
      <p:pic>
        <p:nvPicPr>
          <p:cNvPr id="330" name="Google Shape;330;p27"/>
          <p:cNvPicPr preferRelativeResize="0"/>
          <p:nvPr/>
        </p:nvPicPr>
        <p:blipFill rotWithShape="1">
          <a:blip r:embed="rId4">
            <a:alphaModFix/>
          </a:blip>
          <a:srcRect b="0" l="0" r="0" t="0"/>
          <a:stretch/>
        </p:blipFill>
        <p:spPr>
          <a:xfrm>
            <a:off x="4153469" y="4947869"/>
            <a:ext cx="418530" cy="638175"/>
          </a:xfrm>
          <a:prstGeom prst="rect">
            <a:avLst/>
          </a:prstGeom>
          <a:noFill/>
          <a:ln>
            <a:noFill/>
          </a:ln>
        </p:spPr>
      </p:pic>
      <p:sp>
        <p:nvSpPr>
          <p:cNvPr id="331" name="Google Shape;331;p27"/>
          <p:cNvSpPr txBox="1"/>
          <p:nvPr>
            <p:ph type="title"/>
          </p:nvPr>
        </p:nvSpPr>
        <p:spPr>
          <a:xfrm>
            <a:off x="395536" y="333274"/>
            <a:ext cx="6635080" cy="65293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Motion limitation</a:t>
            </a:r>
            <a:endParaRPr b="1" sz="3200">
              <a:solidFill>
                <a:srgbClr val="FF0000"/>
              </a:solidFill>
            </a:endParaRPr>
          </a:p>
        </p:txBody>
      </p:sp>
      <p:pic>
        <p:nvPicPr>
          <p:cNvPr id="332" name="Google Shape;332;p27"/>
          <p:cNvPicPr preferRelativeResize="0"/>
          <p:nvPr/>
        </p:nvPicPr>
        <p:blipFill rotWithShape="1">
          <a:blip r:embed="rId5">
            <a:alphaModFix/>
          </a:blip>
          <a:srcRect b="0" l="0" r="0" t="0"/>
          <a:stretch/>
        </p:blipFill>
        <p:spPr>
          <a:xfrm>
            <a:off x="26169" y="1089158"/>
            <a:ext cx="4878144" cy="2999876"/>
          </a:xfrm>
          <a:prstGeom prst="rect">
            <a:avLst/>
          </a:prstGeom>
          <a:noFill/>
          <a:ln>
            <a:noFill/>
          </a:ln>
        </p:spPr>
      </p:pic>
      <p:pic>
        <p:nvPicPr>
          <p:cNvPr id="333" name="Google Shape;333;p27"/>
          <p:cNvPicPr preferRelativeResize="0"/>
          <p:nvPr/>
        </p:nvPicPr>
        <p:blipFill rotWithShape="1">
          <a:blip r:embed="rId6">
            <a:alphaModFix/>
          </a:blip>
          <a:srcRect b="0" l="0" r="0" t="0"/>
          <a:stretch/>
        </p:blipFill>
        <p:spPr>
          <a:xfrm>
            <a:off x="2176647" y="2547518"/>
            <a:ext cx="4790703" cy="3038526"/>
          </a:xfrm>
          <a:prstGeom prst="rect">
            <a:avLst/>
          </a:prstGeom>
          <a:noFill/>
          <a:ln>
            <a:noFill/>
          </a:ln>
        </p:spPr>
      </p:pic>
      <p:pic>
        <p:nvPicPr>
          <p:cNvPr id="334" name="Google Shape;334;p27"/>
          <p:cNvPicPr preferRelativeResize="0"/>
          <p:nvPr/>
        </p:nvPicPr>
        <p:blipFill rotWithShape="1">
          <a:blip r:embed="rId7">
            <a:alphaModFix/>
          </a:blip>
          <a:srcRect b="0" l="0" r="0" t="0"/>
          <a:stretch/>
        </p:blipFill>
        <p:spPr>
          <a:xfrm>
            <a:off x="4280691" y="3498887"/>
            <a:ext cx="4741806" cy="31725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33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33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38" name="Shape 338"/>
        <p:cNvGrpSpPr/>
        <p:nvPr/>
      </p:nvGrpSpPr>
      <p:grpSpPr>
        <a:xfrm>
          <a:off x="0" y="0"/>
          <a:ext cx="0" cy="0"/>
          <a:chOff x="0" y="0"/>
          <a:chExt cx="0" cy="0"/>
        </a:xfrm>
      </p:grpSpPr>
      <p:sp>
        <p:nvSpPr>
          <p:cNvPr id="339" name="Google Shape;339;p28"/>
          <p:cNvSpPr txBox="1"/>
          <p:nvPr>
            <p:ph type="title"/>
          </p:nvPr>
        </p:nvSpPr>
        <p:spPr>
          <a:xfrm>
            <a:off x="467544" y="188640"/>
            <a:ext cx="5688632"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Tongue and groove arrangement of MLC</a:t>
            </a:r>
            <a:endParaRPr b="1" sz="3200">
              <a:solidFill>
                <a:srgbClr val="FF0000"/>
              </a:solidFill>
            </a:endParaRPr>
          </a:p>
        </p:txBody>
      </p:sp>
      <p:sp>
        <p:nvSpPr>
          <p:cNvPr id="340" name="Google Shape;340;p28"/>
          <p:cNvSpPr txBox="1"/>
          <p:nvPr>
            <p:ph idx="2" type="body"/>
          </p:nvPr>
        </p:nvSpPr>
        <p:spPr>
          <a:xfrm>
            <a:off x="89248" y="1484890"/>
            <a:ext cx="8568952" cy="1800094"/>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Font typeface="Noto Sans Symbols"/>
              <a:buChar char="⮚"/>
            </a:pPr>
            <a:r>
              <a:rPr lang="en-IN"/>
              <a:t>To minimize interleaf leakage</a:t>
            </a:r>
            <a:endParaRPr/>
          </a:p>
          <a:p>
            <a:pPr indent="-342900" lvl="0" marL="342900" rtl="0" algn="l">
              <a:spcBef>
                <a:spcPts val="480"/>
              </a:spcBef>
              <a:spcAft>
                <a:spcPts val="0"/>
              </a:spcAft>
              <a:buClr>
                <a:schemeClr val="dk1"/>
              </a:buClr>
              <a:buSzPts val="2400"/>
              <a:buFont typeface="Noto Sans Symbols"/>
              <a:buChar char="⮚"/>
            </a:pPr>
            <a:r>
              <a:rPr lang="en-IN"/>
              <a:t>Under dosage in IMRT delivery when two segments abut- TGU</a:t>
            </a:r>
            <a:endParaRPr/>
          </a:p>
          <a:p>
            <a:pPr indent="-342900" lvl="0" marL="342900" rtl="0" algn="l">
              <a:spcBef>
                <a:spcPts val="480"/>
              </a:spcBef>
              <a:spcAft>
                <a:spcPts val="0"/>
              </a:spcAft>
              <a:buClr>
                <a:schemeClr val="dk1"/>
              </a:buClr>
              <a:buSzPts val="2400"/>
              <a:buFont typeface="Noto Sans Symbols"/>
              <a:buChar char="⮚"/>
            </a:pPr>
            <a:r>
              <a:rPr lang="en-IN"/>
              <a:t>The amount of TGU related to the length of the shared borders.</a:t>
            </a:r>
            <a:endParaRPr/>
          </a:p>
          <a:p>
            <a:pPr indent="-190500" lvl="0" marL="342900" rtl="0" algn="l">
              <a:spcBef>
                <a:spcPts val="480"/>
              </a:spcBef>
              <a:spcAft>
                <a:spcPts val="0"/>
              </a:spcAft>
              <a:buClr>
                <a:schemeClr val="dk1"/>
              </a:buClr>
              <a:buSzPts val="2400"/>
              <a:buNone/>
            </a:pPr>
            <a:r>
              <a:t/>
            </a:r>
            <a:endParaRPr/>
          </a:p>
        </p:txBody>
      </p:sp>
      <p:pic>
        <p:nvPicPr>
          <p:cNvPr id="341" name="Google Shape;341;p28"/>
          <p:cNvPicPr preferRelativeResize="0"/>
          <p:nvPr/>
        </p:nvPicPr>
        <p:blipFill rotWithShape="1">
          <a:blip r:embed="rId4">
            <a:alphaModFix/>
          </a:blip>
          <a:srcRect b="0" l="0" r="0" t="0"/>
          <a:stretch/>
        </p:blipFill>
        <p:spPr>
          <a:xfrm>
            <a:off x="899592" y="3128534"/>
            <a:ext cx="6408712" cy="355140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5" name="Shape 345"/>
        <p:cNvGrpSpPr/>
        <p:nvPr/>
      </p:nvGrpSpPr>
      <p:grpSpPr>
        <a:xfrm>
          <a:off x="0" y="0"/>
          <a:ext cx="0" cy="0"/>
          <a:chOff x="0" y="0"/>
          <a:chExt cx="0" cy="0"/>
        </a:xfrm>
      </p:grpSpPr>
      <p:sp>
        <p:nvSpPr>
          <p:cNvPr id="346" name="Google Shape;346;p29"/>
          <p:cNvSpPr txBox="1"/>
          <p:nvPr>
            <p:ph type="title"/>
          </p:nvPr>
        </p:nvSpPr>
        <p:spPr>
          <a:xfrm>
            <a:off x="467544" y="219014"/>
            <a:ext cx="5770984" cy="63408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Comparison of MLCs</a:t>
            </a:r>
            <a:endParaRPr b="1" sz="3600">
              <a:solidFill>
                <a:srgbClr val="FF0000"/>
              </a:solidFill>
            </a:endParaRPr>
          </a:p>
        </p:txBody>
      </p:sp>
      <p:sp>
        <p:nvSpPr>
          <p:cNvPr id="347" name="Google Shape;347;p29"/>
          <p:cNvSpPr txBox="1"/>
          <p:nvPr>
            <p:ph idx="1" type="body"/>
          </p:nvPr>
        </p:nvSpPr>
        <p:spPr>
          <a:xfrm>
            <a:off x="1253403" y="980522"/>
            <a:ext cx="144643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800"/>
              <a:buNone/>
            </a:pPr>
            <a:r>
              <a:rPr lang="en-IN" sz="2800"/>
              <a:t>Agility</a:t>
            </a:r>
            <a:endParaRPr sz="2800"/>
          </a:p>
        </p:txBody>
      </p:sp>
      <p:sp>
        <p:nvSpPr>
          <p:cNvPr id="348" name="Google Shape;348;p29"/>
          <p:cNvSpPr txBox="1"/>
          <p:nvPr>
            <p:ph idx="2" type="body"/>
          </p:nvPr>
        </p:nvSpPr>
        <p:spPr>
          <a:xfrm>
            <a:off x="741871" y="1697037"/>
            <a:ext cx="3915941" cy="243209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Char char="•"/>
            </a:pPr>
            <a:r>
              <a:rPr lang="en-IN"/>
              <a:t>160 leaves</a:t>
            </a:r>
            <a:endParaRPr/>
          </a:p>
          <a:p>
            <a:pPr indent="-342900" lvl="0" marL="342900" rtl="0" algn="l">
              <a:spcBef>
                <a:spcPts val="480"/>
              </a:spcBef>
              <a:spcAft>
                <a:spcPts val="0"/>
              </a:spcAft>
              <a:buClr>
                <a:schemeClr val="dk1"/>
              </a:buClr>
              <a:buSzPts val="2400"/>
              <a:buChar char="•"/>
            </a:pPr>
            <a:r>
              <a:rPr lang="en-IN"/>
              <a:t>Resolution=5 mm</a:t>
            </a:r>
            <a:endParaRPr/>
          </a:p>
          <a:p>
            <a:pPr indent="-342900" lvl="0" marL="342900" rtl="0" algn="l">
              <a:spcBef>
                <a:spcPts val="480"/>
              </a:spcBef>
              <a:spcAft>
                <a:spcPts val="0"/>
              </a:spcAft>
              <a:buClr>
                <a:schemeClr val="dk1"/>
              </a:buClr>
              <a:buSzPts val="2400"/>
              <a:buChar char="•"/>
            </a:pPr>
            <a:r>
              <a:rPr lang="en-IN"/>
              <a:t>Max. F S = 40 cm x 40 cm</a:t>
            </a:r>
            <a:endParaRPr/>
          </a:p>
          <a:p>
            <a:pPr indent="-342900" lvl="0" marL="342900" rtl="0" algn="l">
              <a:spcBef>
                <a:spcPts val="480"/>
              </a:spcBef>
              <a:spcAft>
                <a:spcPts val="0"/>
              </a:spcAft>
              <a:buClr>
                <a:schemeClr val="dk1"/>
              </a:buClr>
              <a:buSzPts val="2400"/>
              <a:buChar char="•"/>
            </a:pPr>
            <a:r>
              <a:rPr lang="en-IN"/>
              <a:t>Max. Leaf speed = 6.5 cm/s</a:t>
            </a:r>
            <a:endParaRPr/>
          </a:p>
        </p:txBody>
      </p:sp>
      <p:sp>
        <p:nvSpPr>
          <p:cNvPr id="349" name="Google Shape;349;p29"/>
          <p:cNvSpPr txBox="1"/>
          <p:nvPr>
            <p:ph idx="3" type="body"/>
          </p:nvPr>
        </p:nvSpPr>
        <p:spPr>
          <a:xfrm>
            <a:off x="5796136" y="1057275"/>
            <a:ext cx="2041966" cy="6397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2800"/>
              <a:buNone/>
            </a:pPr>
            <a:r>
              <a:rPr lang="en-IN" sz="2800"/>
              <a:t>Millennium</a:t>
            </a:r>
            <a:endParaRPr sz="2800"/>
          </a:p>
        </p:txBody>
      </p:sp>
      <p:pic>
        <p:nvPicPr>
          <p:cNvPr id="350" name="Google Shape;350;p29"/>
          <p:cNvPicPr preferRelativeResize="0"/>
          <p:nvPr/>
        </p:nvPicPr>
        <p:blipFill rotWithShape="1">
          <a:blip r:embed="rId4">
            <a:alphaModFix/>
          </a:blip>
          <a:srcRect b="0" l="0" r="0" t="0"/>
          <a:stretch/>
        </p:blipFill>
        <p:spPr>
          <a:xfrm>
            <a:off x="3347864" y="845624"/>
            <a:ext cx="2239775" cy="1503256"/>
          </a:xfrm>
          <a:prstGeom prst="rect">
            <a:avLst/>
          </a:prstGeom>
          <a:noFill/>
          <a:ln>
            <a:noFill/>
          </a:ln>
        </p:spPr>
      </p:pic>
      <p:sp>
        <p:nvSpPr>
          <p:cNvPr id="351" name="Google Shape;351;p29"/>
          <p:cNvSpPr txBox="1"/>
          <p:nvPr>
            <p:ph idx="2" type="body"/>
          </p:nvPr>
        </p:nvSpPr>
        <p:spPr>
          <a:xfrm>
            <a:off x="5403437" y="1697037"/>
            <a:ext cx="3633059" cy="2019995"/>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chemeClr val="dk1"/>
              </a:buClr>
              <a:buSzPts val="2400"/>
              <a:buChar char="•"/>
            </a:pPr>
            <a:r>
              <a:rPr lang="en-IN"/>
              <a:t>120 leaves</a:t>
            </a:r>
            <a:endParaRPr/>
          </a:p>
          <a:p>
            <a:pPr indent="-342900" lvl="0" marL="342900" rtl="0" algn="l">
              <a:lnSpc>
                <a:spcPct val="90000"/>
              </a:lnSpc>
              <a:spcBef>
                <a:spcPts val="480"/>
              </a:spcBef>
              <a:spcAft>
                <a:spcPts val="0"/>
              </a:spcAft>
              <a:buClr>
                <a:schemeClr val="dk1"/>
              </a:buClr>
              <a:buSzPts val="2400"/>
              <a:buChar char="•"/>
            </a:pPr>
            <a:r>
              <a:rPr lang="en-IN"/>
              <a:t>Resolution 5 &amp; 10 mm </a:t>
            </a:r>
            <a:endParaRPr/>
          </a:p>
          <a:p>
            <a:pPr indent="-342900" lvl="0" marL="342900" rtl="0" algn="l">
              <a:lnSpc>
                <a:spcPct val="90000"/>
              </a:lnSpc>
              <a:spcBef>
                <a:spcPts val="480"/>
              </a:spcBef>
              <a:spcAft>
                <a:spcPts val="0"/>
              </a:spcAft>
              <a:buClr>
                <a:schemeClr val="dk1"/>
              </a:buClr>
              <a:buSzPts val="2400"/>
              <a:buChar char="•"/>
            </a:pPr>
            <a:r>
              <a:rPr lang="en-IN"/>
              <a:t>Max. F S = 40 cm x 40 cm</a:t>
            </a:r>
            <a:endParaRPr/>
          </a:p>
          <a:p>
            <a:pPr indent="-342900" lvl="0" marL="342900" rtl="0" algn="l">
              <a:lnSpc>
                <a:spcPct val="90000"/>
              </a:lnSpc>
              <a:spcBef>
                <a:spcPts val="480"/>
              </a:spcBef>
              <a:spcAft>
                <a:spcPts val="0"/>
              </a:spcAft>
              <a:buClr>
                <a:schemeClr val="dk1"/>
              </a:buClr>
              <a:buSzPts val="2400"/>
              <a:buChar char="•"/>
            </a:pPr>
            <a:r>
              <a:rPr lang="en-IN"/>
              <a:t>Max. Leaf speed = 2.5 cm/s</a:t>
            </a:r>
            <a:endParaRPr/>
          </a:p>
        </p:txBody>
      </p:sp>
      <p:sp>
        <p:nvSpPr>
          <p:cNvPr id="352" name="Google Shape;352;p29"/>
          <p:cNvSpPr txBox="1"/>
          <p:nvPr>
            <p:ph idx="2" type="body"/>
          </p:nvPr>
        </p:nvSpPr>
        <p:spPr>
          <a:xfrm>
            <a:off x="1090151" y="4245799"/>
            <a:ext cx="3193818" cy="1703481"/>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FF0000"/>
              </a:buClr>
              <a:buSzPts val="2400"/>
              <a:buNone/>
            </a:pPr>
            <a:r>
              <a:rPr b="1" lang="en-IN" u="sng">
                <a:solidFill>
                  <a:srgbClr val="FF0000"/>
                </a:solidFill>
              </a:rPr>
              <a:t>Apex Micro MLC</a:t>
            </a:r>
            <a:endParaRPr/>
          </a:p>
          <a:p>
            <a:pPr indent="-342900" lvl="0" marL="342900" rtl="0" algn="l">
              <a:spcBef>
                <a:spcPts val="400"/>
              </a:spcBef>
              <a:spcAft>
                <a:spcPts val="0"/>
              </a:spcAft>
              <a:buClr>
                <a:schemeClr val="dk1"/>
              </a:buClr>
              <a:buSzPts val="2000"/>
              <a:buChar char="•"/>
            </a:pPr>
            <a:r>
              <a:rPr lang="en-IN" sz="2000"/>
              <a:t>112 leaves</a:t>
            </a:r>
            <a:endParaRPr/>
          </a:p>
          <a:p>
            <a:pPr indent="-342900" lvl="0" marL="342900" rtl="0" algn="l">
              <a:spcBef>
                <a:spcPts val="400"/>
              </a:spcBef>
              <a:spcAft>
                <a:spcPts val="0"/>
              </a:spcAft>
              <a:buClr>
                <a:schemeClr val="dk1"/>
              </a:buClr>
              <a:buSzPts val="2000"/>
              <a:buChar char="•"/>
            </a:pPr>
            <a:r>
              <a:rPr lang="en-IN" sz="2000"/>
              <a:t>Resolution 2.49 mm</a:t>
            </a:r>
            <a:endParaRPr/>
          </a:p>
          <a:p>
            <a:pPr indent="-342900" lvl="0" marL="342900" rtl="0" algn="l">
              <a:spcBef>
                <a:spcPts val="400"/>
              </a:spcBef>
              <a:spcAft>
                <a:spcPts val="0"/>
              </a:spcAft>
              <a:buClr>
                <a:schemeClr val="dk1"/>
              </a:buClr>
              <a:buSzPts val="2000"/>
              <a:buChar char="•"/>
            </a:pPr>
            <a:r>
              <a:rPr lang="en-IN" sz="2000"/>
              <a:t>Max. F S = 14 cm x 12 cm</a:t>
            </a:r>
            <a:endParaRPr/>
          </a:p>
        </p:txBody>
      </p:sp>
      <p:sp>
        <p:nvSpPr>
          <p:cNvPr id="353" name="Google Shape;353;p29"/>
          <p:cNvSpPr txBox="1"/>
          <p:nvPr>
            <p:ph idx="2" type="body"/>
          </p:nvPr>
        </p:nvSpPr>
        <p:spPr>
          <a:xfrm>
            <a:off x="5148065" y="4245800"/>
            <a:ext cx="3168352" cy="1570764"/>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FF0000"/>
              </a:buClr>
              <a:buSzPts val="2400"/>
              <a:buNone/>
            </a:pPr>
            <a:r>
              <a:rPr b="1" lang="en-IN" u="sng">
                <a:solidFill>
                  <a:srgbClr val="FF0000"/>
                </a:solidFill>
              </a:rPr>
              <a:t>HD 120 Micro MLC</a:t>
            </a:r>
            <a:endParaRPr/>
          </a:p>
          <a:p>
            <a:pPr indent="-342900" lvl="0" marL="342900" rtl="0" algn="l">
              <a:spcBef>
                <a:spcPts val="400"/>
              </a:spcBef>
              <a:spcAft>
                <a:spcPts val="0"/>
              </a:spcAft>
              <a:buClr>
                <a:schemeClr val="dk1"/>
              </a:buClr>
              <a:buSzPts val="2000"/>
              <a:buChar char="•"/>
            </a:pPr>
            <a:r>
              <a:rPr lang="en-IN" sz="2000"/>
              <a:t>120 leaves</a:t>
            </a:r>
            <a:endParaRPr/>
          </a:p>
          <a:p>
            <a:pPr indent="-342900" lvl="0" marL="342900" rtl="0" algn="l">
              <a:spcBef>
                <a:spcPts val="400"/>
              </a:spcBef>
              <a:spcAft>
                <a:spcPts val="0"/>
              </a:spcAft>
              <a:buClr>
                <a:schemeClr val="dk1"/>
              </a:buClr>
              <a:buSzPts val="2000"/>
              <a:buChar char="•"/>
            </a:pPr>
            <a:r>
              <a:rPr lang="en-IN" sz="2000"/>
              <a:t>Resolution=2.5 &amp; 5.0 mm</a:t>
            </a:r>
            <a:endParaRPr/>
          </a:p>
          <a:p>
            <a:pPr indent="-342900" lvl="0" marL="342900" rtl="0" algn="l">
              <a:spcBef>
                <a:spcPts val="400"/>
              </a:spcBef>
              <a:spcAft>
                <a:spcPts val="0"/>
              </a:spcAft>
              <a:buClr>
                <a:schemeClr val="dk1"/>
              </a:buClr>
              <a:buSzPts val="2000"/>
              <a:buChar char="•"/>
            </a:pPr>
            <a:r>
              <a:rPr lang="en-IN" sz="2000"/>
              <a:t>Max. F S = 40 cm x 22 cm</a:t>
            </a:r>
            <a:endParaRPr/>
          </a:p>
        </p:txBody>
      </p:sp>
      <p:pic>
        <p:nvPicPr>
          <p:cNvPr id="354" name="Google Shape;354;p29"/>
          <p:cNvPicPr preferRelativeResize="0"/>
          <p:nvPr/>
        </p:nvPicPr>
        <p:blipFill rotWithShape="1">
          <a:blip r:embed="rId5">
            <a:alphaModFix/>
          </a:blip>
          <a:srcRect b="0" l="0" r="0" t="0"/>
          <a:stretch/>
        </p:blipFill>
        <p:spPr>
          <a:xfrm>
            <a:off x="5048939" y="4065782"/>
            <a:ext cx="3536359" cy="2492265"/>
          </a:xfrm>
          <a:prstGeom prst="rect">
            <a:avLst/>
          </a:prstGeom>
          <a:noFill/>
          <a:ln>
            <a:noFill/>
          </a:ln>
        </p:spPr>
      </p:pic>
      <p:pic>
        <p:nvPicPr>
          <p:cNvPr id="355" name="Google Shape;355;p29"/>
          <p:cNvPicPr preferRelativeResize="0"/>
          <p:nvPr/>
        </p:nvPicPr>
        <p:blipFill rotWithShape="1">
          <a:blip r:embed="rId6">
            <a:alphaModFix/>
          </a:blip>
          <a:srcRect b="0" l="0" r="0" t="0"/>
          <a:stretch/>
        </p:blipFill>
        <p:spPr>
          <a:xfrm>
            <a:off x="821270" y="4157369"/>
            <a:ext cx="3414308" cy="225257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3" name="Shape 103"/>
        <p:cNvGrpSpPr/>
        <p:nvPr/>
      </p:nvGrpSpPr>
      <p:grpSpPr>
        <a:xfrm>
          <a:off x="0" y="0"/>
          <a:ext cx="0" cy="0"/>
          <a:chOff x="0" y="0"/>
          <a:chExt cx="0" cy="0"/>
        </a:xfrm>
      </p:grpSpPr>
      <p:pic>
        <p:nvPicPr>
          <p:cNvPr id="104" name="Google Shape;104;p3"/>
          <p:cNvPicPr preferRelativeResize="0"/>
          <p:nvPr/>
        </p:nvPicPr>
        <p:blipFill rotWithShape="1">
          <a:blip r:embed="rId4">
            <a:alphaModFix/>
          </a:blip>
          <a:srcRect b="0" l="0" r="0" t="0"/>
          <a:stretch/>
        </p:blipFill>
        <p:spPr>
          <a:xfrm>
            <a:off x="4992964" y="1395436"/>
            <a:ext cx="4151036" cy="2634439"/>
          </a:xfrm>
          <a:prstGeom prst="rect">
            <a:avLst/>
          </a:prstGeom>
          <a:noFill/>
          <a:ln>
            <a:noFill/>
          </a:ln>
        </p:spPr>
      </p:pic>
      <p:pic>
        <p:nvPicPr>
          <p:cNvPr id="105" name="Google Shape;105;p3"/>
          <p:cNvPicPr preferRelativeResize="0"/>
          <p:nvPr/>
        </p:nvPicPr>
        <p:blipFill rotWithShape="1">
          <a:blip r:embed="rId5">
            <a:alphaModFix/>
          </a:blip>
          <a:srcRect b="0" l="0" r="0" t="0"/>
          <a:stretch/>
        </p:blipFill>
        <p:spPr>
          <a:xfrm>
            <a:off x="3544902" y="2494476"/>
            <a:ext cx="2259269" cy="2088232"/>
          </a:xfrm>
          <a:prstGeom prst="rect">
            <a:avLst/>
          </a:prstGeom>
          <a:noFill/>
          <a:ln>
            <a:noFill/>
          </a:ln>
        </p:spPr>
      </p:pic>
      <p:pic>
        <p:nvPicPr>
          <p:cNvPr id="106" name="Google Shape;106;p3"/>
          <p:cNvPicPr preferRelativeResize="0"/>
          <p:nvPr/>
        </p:nvPicPr>
        <p:blipFill rotWithShape="1">
          <a:blip r:embed="rId6">
            <a:alphaModFix/>
          </a:blip>
          <a:srcRect b="0" l="0" r="0" t="0"/>
          <a:stretch/>
        </p:blipFill>
        <p:spPr>
          <a:xfrm>
            <a:off x="6728096" y="4329663"/>
            <a:ext cx="2437244" cy="2088232"/>
          </a:xfrm>
          <a:prstGeom prst="rect">
            <a:avLst/>
          </a:prstGeom>
          <a:noFill/>
          <a:ln>
            <a:noFill/>
          </a:ln>
        </p:spPr>
      </p:pic>
      <p:sp>
        <p:nvSpPr>
          <p:cNvPr id="107" name="Google Shape;107;p3"/>
          <p:cNvSpPr txBox="1"/>
          <p:nvPr/>
        </p:nvSpPr>
        <p:spPr>
          <a:xfrm>
            <a:off x="2619528" y="5384361"/>
            <a:ext cx="3646605" cy="1335147"/>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Char char="•"/>
            </a:pPr>
            <a:r>
              <a:rPr b="0" i="0" lang="en-IN" sz="1800" u="none" cap="none" strike="noStrike">
                <a:solidFill>
                  <a:schemeClr val="dk1"/>
                </a:solidFill>
                <a:latin typeface="Calibri"/>
                <a:ea typeface="Calibri"/>
                <a:cs typeface="Calibri"/>
                <a:sym typeface="Calibri"/>
              </a:rPr>
              <a:t>The first patient, 2 year old boy, was treated in 1956 at Stanford University, USA</a:t>
            </a:r>
            <a:endParaRPr/>
          </a:p>
          <a:p>
            <a:pPr indent="-342900" lvl="0" marL="342900" marR="0" rtl="0" algn="l">
              <a:spcBef>
                <a:spcPts val="0"/>
              </a:spcBef>
              <a:spcAft>
                <a:spcPts val="0"/>
              </a:spcAft>
              <a:buClr>
                <a:schemeClr val="dk1"/>
              </a:buClr>
              <a:buSzPts val="1800"/>
              <a:buFont typeface="Arial"/>
              <a:buChar char="•"/>
            </a:pPr>
            <a:r>
              <a:rPr b="0" i="0" lang="en-IN" sz="1800" u="none" cap="none" strike="noStrike">
                <a:solidFill>
                  <a:schemeClr val="dk1"/>
                </a:solidFill>
                <a:latin typeface="Calibri"/>
                <a:ea typeface="Calibri"/>
                <a:cs typeface="Calibri"/>
                <a:sym typeface="Calibri"/>
              </a:rPr>
              <a:t>8 MV X-ray</a:t>
            </a:r>
            <a:endParaRPr/>
          </a:p>
          <a:p>
            <a:pPr indent="-215900" lvl="0" marL="342900" marR="0" rtl="0" algn="l">
              <a:spcBef>
                <a:spcPts val="0"/>
              </a:spcBef>
              <a:spcAft>
                <a:spcPts val="0"/>
              </a:spcAft>
              <a:buClr>
                <a:schemeClr val="dk1"/>
              </a:buClr>
              <a:buSzPts val="2000"/>
              <a:buFont typeface="Arial"/>
              <a:buNone/>
            </a:pPr>
            <a:r>
              <a:t/>
            </a:r>
            <a:endParaRPr b="0" i="0" sz="2000" u="none" cap="none" strike="noStrike">
              <a:solidFill>
                <a:schemeClr val="dk1"/>
              </a:solidFill>
              <a:latin typeface="Calibri"/>
              <a:ea typeface="Calibri"/>
              <a:cs typeface="Calibri"/>
              <a:sym typeface="Calibri"/>
            </a:endParaRPr>
          </a:p>
        </p:txBody>
      </p:sp>
      <p:sp>
        <p:nvSpPr>
          <p:cNvPr id="108" name="Google Shape;108;p3"/>
          <p:cNvSpPr txBox="1"/>
          <p:nvPr/>
        </p:nvSpPr>
        <p:spPr>
          <a:xfrm>
            <a:off x="6728096" y="6376966"/>
            <a:ext cx="2520280" cy="580426"/>
          </a:xfrm>
          <a:prstGeom prst="rect">
            <a:avLst/>
          </a:prstGeom>
          <a:noFill/>
          <a:ln>
            <a:noFill/>
          </a:ln>
        </p:spPr>
        <p:txBody>
          <a:bodyPr anchorCtr="0" anchor="t" bIns="45700" lIns="91425" spcFirstLastPara="1" rIns="91425" wrap="square" tIns="45700">
            <a:normAutofit/>
          </a:bodyPr>
          <a:lstStyle/>
          <a:p>
            <a:pPr indent="0" lvl="0" marL="0" marR="0" rtl="0" algn="l">
              <a:lnSpc>
                <a:spcPct val="80000"/>
              </a:lnSpc>
              <a:spcBef>
                <a:spcPts val="0"/>
              </a:spcBef>
              <a:spcAft>
                <a:spcPts val="0"/>
              </a:spcAft>
              <a:buClr>
                <a:srgbClr val="FF0000"/>
              </a:buClr>
              <a:buSzPts val="1920"/>
              <a:buFont typeface="Calibri"/>
              <a:buNone/>
            </a:pPr>
            <a:r>
              <a:rPr b="1" i="0" lang="en-IN" sz="1920" u="none" cap="none" strike="noStrike">
                <a:solidFill>
                  <a:srgbClr val="FF0000"/>
                </a:solidFill>
                <a:latin typeface="Calibri"/>
                <a:ea typeface="Calibri"/>
                <a:cs typeface="Calibri"/>
                <a:sym typeface="Calibri"/>
              </a:rPr>
              <a:t>Isocentric machine</a:t>
            </a:r>
            <a:endParaRPr/>
          </a:p>
          <a:p>
            <a:pPr indent="0" lvl="0" marL="0" marR="0" rtl="0" algn="l">
              <a:lnSpc>
                <a:spcPct val="80000"/>
              </a:lnSpc>
              <a:spcBef>
                <a:spcPts val="0"/>
              </a:spcBef>
              <a:spcAft>
                <a:spcPts val="0"/>
              </a:spcAft>
              <a:buClr>
                <a:srgbClr val="FF0000"/>
              </a:buClr>
              <a:buSzPts val="1920"/>
              <a:buFont typeface="Calibri"/>
              <a:buNone/>
            </a:pPr>
            <a:r>
              <a:rPr b="1" i="0" lang="en-IN" sz="1920" u="none" cap="none" strike="noStrike">
                <a:solidFill>
                  <a:srgbClr val="FF0000"/>
                </a:solidFill>
                <a:latin typeface="Calibri"/>
                <a:ea typeface="Calibri"/>
                <a:cs typeface="Calibri"/>
                <a:sym typeface="Calibri"/>
              </a:rPr>
              <a:t>With sub mm accuracy</a:t>
            </a:r>
            <a:endParaRPr b="1" i="0" sz="1920" u="none" cap="none" strike="noStrike">
              <a:solidFill>
                <a:srgbClr val="FF0000"/>
              </a:solidFill>
              <a:latin typeface="Calibri"/>
              <a:ea typeface="Calibri"/>
              <a:cs typeface="Calibri"/>
              <a:sym typeface="Calibri"/>
            </a:endParaRPr>
          </a:p>
        </p:txBody>
      </p:sp>
      <p:sp>
        <p:nvSpPr>
          <p:cNvPr id="109" name="Google Shape;109;p3"/>
          <p:cNvSpPr txBox="1"/>
          <p:nvPr/>
        </p:nvSpPr>
        <p:spPr>
          <a:xfrm>
            <a:off x="3303627" y="4568098"/>
            <a:ext cx="2741818" cy="65407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FF0000"/>
              </a:buClr>
              <a:buSzPts val="2000"/>
              <a:buFont typeface="Calibri"/>
              <a:buNone/>
            </a:pPr>
            <a:r>
              <a:rPr b="1" i="0" lang="en-IN" sz="2000" u="none" cap="none" strike="noStrike">
                <a:solidFill>
                  <a:srgbClr val="FF0000"/>
                </a:solidFill>
                <a:latin typeface="Calibri"/>
                <a:ea typeface="Calibri"/>
                <a:cs typeface="Calibri"/>
                <a:sym typeface="Calibri"/>
              </a:rPr>
              <a:t>Non-isocentric machine</a:t>
            </a:r>
            <a:endParaRPr/>
          </a:p>
          <a:p>
            <a:pPr indent="0" lvl="0" marL="0" marR="0" rtl="0" algn="l">
              <a:spcBef>
                <a:spcPts val="0"/>
              </a:spcBef>
              <a:spcAft>
                <a:spcPts val="0"/>
              </a:spcAft>
              <a:buClr>
                <a:srgbClr val="FF0000"/>
              </a:buClr>
              <a:buSzPts val="2000"/>
              <a:buFont typeface="Calibri"/>
              <a:buNone/>
            </a:pPr>
            <a:r>
              <a:rPr b="1" i="0" lang="en-IN" sz="2000" u="none" cap="none" strike="noStrike">
                <a:solidFill>
                  <a:srgbClr val="FF0000"/>
                </a:solidFill>
                <a:latin typeface="Calibri"/>
                <a:ea typeface="Calibri"/>
                <a:cs typeface="Calibri"/>
                <a:sym typeface="Calibri"/>
              </a:rPr>
              <a:t>Limited gantry motion</a:t>
            </a:r>
            <a:endParaRPr b="1" i="0" sz="2000" u="none" cap="none" strike="noStrike">
              <a:solidFill>
                <a:srgbClr val="FF0000"/>
              </a:solidFill>
              <a:latin typeface="Calibri"/>
              <a:ea typeface="Calibri"/>
              <a:cs typeface="Calibri"/>
              <a:sym typeface="Calibri"/>
            </a:endParaRPr>
          </a:p>
        </p:txBody>
      </p:sp>
      <p:sp>
        <p:nvSpPr>
          <p:cNvPr id="110" name="Google Shape;110;p3"/>
          <p:cNvSpPr/>
          <p:nvPr/>
        </p:nvSpPr>
        <p:spPr>
          <a:xfrm>
            <a:off x="77769" y="1149963"/>
            <a:ext cx="3467133" cy="28931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Noto Sans Symbols"/>
              <a:buChar char="⮚"/>
            </a:pPr>
            <a:r>
              <a:rPr b="0" i="0" lang="en-IN" sz="1800" u="none" cap="none" strike="noStrike">
                <a:solidFill>
                  <a:schemeClr val="dk1"/>
                </a:solidFill>
                <a:latin typeface="Calibri"/>
                <a:ea typeface="Calibri"/>
                <a:cs typeface="Calibri"/>
                <a:sym typeface="Calibri"/>
              </a:rPr>
              <a:t>1928 - Rolf Wideroe invents the modern Radio-frequency Accelerator. </a:t>
            </a:r>
            <a:endParaRPr b="0" i="0" sz="1800" u="none" cap="none" strike="noStrike">
              <a:solidFill>
                <a:schemeClr val="dk1"/>
              </a:solidFill>
              <a:latin typeface="Calibri"/>
              <a:ea typeface="Calibri"/>
              <a:cs typeface="Calibri"/>
              <a:sym typeface="Calibri"/>
            </a:endParaRPr>
          </a:p>
          <a:p>
            <a:pPr indent="-285750" lvl="0" marL="285750" marR="0" rtl="0" algn="l">
              <a:spcBef>
                <a:spcPts val="600"/>
              </a:spcBef>
              <a:spcAft>
                <a:spcPts val="0"/>
              </a:spcAft>
              <a:buClr>
                <a:schemeClr val="dk1"/>
              </a:buClr>
              <a:buSzPts val="1800"/>
              <a:buFont typeface="Noto Sans Symbols"/>
              <a:buChar char="⮚"/>
            </a:pPr>
            <a:r>
              <a:rPr b="0" i="0" lang="en-IN" sz="1800" u="none" cap="none" strike="noStrike">
                <a:solidFill>
                  <a:schemeClr val="dk1"/>
                </a:solidFill>
                <a:latin typeface="Calibri"/>
                <a:ea typeface="Calibri"/>
                <a:cs typeface="Calibri"/>
                <a:sym typeface="Calibri"/>
              </a:rPr>
              <a:t>1940- idea of using LINAC. </a:t>
            </a:r>
            <a:endParaRPr b="0" i="0" sz="1800" u="none" cap="none" strike="noStrike">
              <a:solidFill>
                <a:schemeClr val="dk1"/>
              </a:solidFill>
              <a:latin typeface="Calibri"/>
              <a:ea typeface="Calibri"/>
              <a:cs typeface="Calibri"/>
              <a:sym typeface="Calibri"/>
            </a:endParaRPr>
          </a:p>
          <a:p>
            <a:pPr indent="-285750" lvl="0" marL="285750" marR="0" rtl="0" algn="l">
              <a:spcBef>
                <a:spcPts val="600"/>
              </a:spcBef>
              <a:spcAft>
                <a:spcPts val="0"/>
              </a:spcAft>
              <a:buClr>
                <a:schemeClr val="dk1"/>
              </a:buClr>
              <a:buSzPts val="1800"/>
              <a:buFont typeface="Noto Sans Symbols"/>
              <a:buChar char="⮚"/>
            </a:pPr>
            <a:r>
              <a:rPr b="0" i="0" lang="en-IN" sz="1800" u="none" cap="none" strike="noStrike">
                <a:solidFill>
                  <a:schemeClr val="dk1"/>
                </a:solidFill>
                <a:latin typeface="Calibri"/>
                <a:ea typeface="Calibri"/>
                <a:cs typeface="Calibri"/>
                <a:sym typeface="Calibri"/>
              </a:rPr>
              <a:t>Early 1950 – LINAC in clinical use. </a:t>
            </a:r>
            <a:endParaRPr/>
          </a:p>
          <a:p>
            <a:pPr indent="-285750" lvl="0" marL="285750" marR="0" rtl="0" algn="l">
              <a:spcBef>
                <a:spcPts val="600"/>
              </a:spcBef>
              <a:spcAft>
                <a:spcPts val="0"/>
              </a:spcAft>
              <a:buClr>
                <a:schemeClr val="dk1"/>
              </a:buClr>
              <a:buSzPts val="1800"/>
              <a:buFont typeface="Noto Sans Symbols"/>
              <a:buChar char="⮚"/>
            </a:pPr>
            <a:r>
              <a:rPr b="0" i="0" lang="en-IN" sz="1800" u="none" cap="none" strike="noStrike">
                <a:solidFill>
                  <a:schemeClr val="dk1"/>
                </a:solidFill>
                <a:latin typeface="Calibri"/>
                <a:ea typeface="Calibri"/>
                <a:cs typeface="Calibri"/>
                <a:sym typeface="Calibri"/>
              </a:rPr>
              <a:t>The first LINAC was installed at Hammersmith in 1952.</a:t>
            </a:r>
            <a:endParaRPr/>
          </a:p>
          <a:p>
            <a:pPr indent="-171450" lvl="0" marL="285750" marR="0" rtl="0" algn="l">
              <a:spcBef>
                <a:spcPts val="600"/>
              </a:spcBef>
              <a:spcAft>
                <a:spcPts val="0"/>
              </a:spcAft>
              <a:buClr>
                <a:schemeClr val="dk1"/>
              </a:buClr>
              <a:buSzPts val="1800"/>
              <a:buFont typeface="Noto Sans Symbols"/>
              <a:buNone/>
            </a:pPr>
            <a:r>
              <a:t/>
            </a:r>
            <a:endParaRPr b="0" i="0" sz="1800" u="none" cap="none" strike="noStrike">
              <a:solidFill>
                <a:schemeClr val="dk1"/>
              </a:solidFill>
              <a:latin typeface="Calibri"/>
              <a:ea typeface="Calibri"/>
              <a:cs typeface="Calibri"/>
              <a:sym typeface="Calibri"/>
            </a:endParaRPr>
          </a:p>
        </p:txBody>
      </p:sp>
      <p:sp>
        <p:nvSpPr>
          <p:cNvPr id="111" name="Google Shape;111;p3"/>
          <p:cNvSpPr txBox="1"/>
          <p:nvPr>
            <p:ph type="title"/>
          </p:nvPr>
        </p:nvSpPr>
        <p:spPr>
          <a:xfrm>
            <a:off x="611560" y="173028"/>
            <a:ext cx="6120680" cy="602672"/>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lang="en-IN" sz="3600" cap="none">
                <a:solidFill>
                  <a:srgbClr val="FF0000"/>
                </a:solidFill>
              </a:rPr>
              <a:t>Historical Background</a:t>
            </a:r>
            <a:endParaRPr sz="3600" cap="none">
              <a:solidFill>
                <a:srgbClr val="FF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9" name="Shape 359"/>
        <p:cNvGrpSpPr/>
        <p:nvPr/>
      </p:nvGrpSpPr>
      <p:grpSpPr>
        <a:xfrm>
          <a:off x="0" y="0"/>
          <a:ext cx="0" cy="0"/>
          <a:chOff x="0" y="0"/>
          <a:chExt cx="0" cy="0"/>
        </a:xfrm>
      </p:grpSpPr>
      <p:pic>
        <p:nvPicPr>
          <p:cNvPr id="360" name="Google Shape;360;p30"/>
          <p:cNvPicPr preferRelativeResize="0"/>
          <p:nvPr/>
        </p:nvPicPr>
        <p:blipFill rotWithShape="1">
          <a:blip r:embed="rId4">
            <a:alphaModFix/>
          </a:blip>
          <a:srcRect b="0" l="0" r="0" t="0"/>
          <a:stretch/>
        </p:blipFill>
        <p:spPr>
          <a:xfrm>
            <a:off x="1115616" y="548680"/>
            <a:ext cx="6552728" cy="583264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pic>
        <p:nvPicPr>
          <p:cNvPr id="366" name="Google Shape;366;p31"/>
          <p:cNvPicPr preferRelativeResize="0"/>
          <p:nvPr/>
        </p:nvPicPr>
        <p:blipFill rotWithShape="1">
          <a:blip r:embed="rId3">
            <a:alphaModFix/>
          </a:blip>
          <a:srcRect b="0" l="0" r="0" t="0"/>
          <a:stretch/>
        </p:blipFill>
        <p:spPr>
          <a:xfrm>
            <a:off x="4369596" y="-10671"/>
            <a:ext cx="4774404" cy="2886849"/>
          </a:xfrm>
          <a:prstGeom prst="rect">
            <a:avLst/>
          </a:prstGeom>
          <a:noFill/>
          <a:ln>
            <a:noFill/>
          </a:ln>
        </p:spPr>
      </p:pic>
      <p:sp>
        <p:nvSpPr>
          <p:cNvPr id="367" name="Google Shape;367;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id="368" name="Google Shape;368;p31"/>
          <p:cNvPicPr preferRelativeResize="0"/>
          <p:nvPr/>
        </p:nvPicPr>
        <p:blipFill rotWithShape="1">
          <a:blip r:embed="rId4">
            <a:alphaModFix/>
          </a:blip>
          <a:srcRect b="0" l="0" r="0" t="0"/>
          <a:stretch/>
        </p:blipFill>
        <p:spPr>
          <a:xfrm>
            <a:off x="34471" y="4381209"/>
            <a:ext cx="8648793" cy="2417942"/>
          </a:xfrm>
          <a:prstGeom prst="rect">
            <a:avLst/>
          </a:prstGeom>
          <a:noFill/>
          <a:ln>
            <a:noFill/>
          </a:ln>
        </p:spPr>
      </p:pic>
      <p:sp>
        <p:nvSpPr>
          <p:cNvPr id="369" name="Google Shape;369;p31"/>
          <p:cNvSpPr txBox="1"/>
          <p:nvPr>
            <p:ph type="title"/>
          </p:nvPr>
        </p:nvSpPr>
        <p:spPr>
          <a:xfrm>
            <a:off x="611560" y="182764"/>
            <a:ext cx="6343650" cy="8382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Times New Roman"/>
              <a:buNone/>
            </a:pPr>
            <a:r>
              <a:rPr b="1" lang="en-IN" sz="3600">
                <a:solidFill>
                  <a:srgbClr val="FF0000"/>
                </a:solidFill>
                <a:latin typeface="Times New Roman"/>
                <a:ea typeface="Times New Roman"/>
                <a:cs typeface="Times New Roman"/>
                <a:sym typeface="Times New Roman"/>
              </a:rPr>
              <a:t>Treatment couch</a:t>
            </a:r>
            <a:endParaRPr b="1" sz="3600">
              <a:solidFill>
                <a:srgbClr val="FF0000"/>
              </a:solidFill>
              <a:latin typeface="Times New Roman"/>
              <a:ea typeface="Times New Roman"/>
              <a:cs typeface="Times New Roman"/>
              <a:sym typeface="Times New Roman"/>
            </a:endParaRPr>
          </a:p>
        </p:txBody>
      </p:sp>
      <p:sp>
        <p:nvSpPr>
          <p:cNvPr id="370" name="Google Shape;370;p31"/>
          <p:cNvSpPr txBox="1"/>
          <p:nvPr>
            <p:ph idx="1" type="body"/>
          </p:nvPr>
        </p:nvSpPr>
        <p:spPr>
          <a:xfrm>
            <a:off x="683568" y="2132856"/>
            <a:ext cx="5573440" cy="2057400"/>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chemeClr val="dk1"/>
              </a:buClr>
              <a:buSzPts val="2000"/>
              <a:buChar char="•"/>
            </a:pPr>
            <a:r>
              <a:rPr lang="en-IN" sz="2000"/>
              <a:t>Treatment couch is the place where the patient lies down for the treatment. </a:t>
            </a:r>
            <a:endParaRPr sz="2000"/>
          </a:p>
          <a:p>
            <a:pPr indent="-342900" lvl="0" marL="342900" rtl="0" algn="l">
              <a:lnSpc>
                <a:spcPct val="90000"/>
              </a:lnSpc>
              <a:spcBef>
                <a:spcPts val="1000"/>
              </a:spcBef>
              <a:spcAft>
                <a:spcPts val="0"/>
              </a:spcAft>
              <a:buClr>
                <a:schemeClr val="dk1"/>
              </a:buClr>
              <a:buSzPts val="2000"/>
              <a:buChar char="•"/>
            </a:pPr>
            <a:r>
              <a:rPr lang="en-IN" sz="2000"/>
              <a:t>Movement in longitudinal, lateral, vertical and rotational </a:t>
            </a:r>
            <a:endParaRPr sz="2000"/>
          </a:p>
          <a:p>
            <a:pPr indent="-342900" lvl="0" marL="342900" rtl="0" algn="l">
              <a:lnSpc>
                <a:spcPct val="90000"/>
              </a:lnSpc>
              <a:spcBef>
                <a:spcPts val="1000"/>
              </a:spcBef>
              <a:spcAft>
                <a:spcPts val="0"/>
              </a:spcAft>
              <a:buClr>
                <a:schemeClr val="dk1"/>
              </a:buClr>
              <a:buSzPts val="2000"/>
              <a:buChar char="•"/>
            </a:pPr>
            <a:r>
              <a:rPr lang="en-IN" sz="2000"/>
              <a:t>Robotic couches with more rotational degree of freedom.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74" name="Shape 374"/>
        <p:cNvGrpSpPr/>
        <p:nvPr/>
      </p:nvGrpSpPr>
      <p:grpSpPr>
        <a:xfrm>
          <a:off x="0" y="0"/>
          <a:ext cx="0" cy="0"/>
          <a:chOff x="0" y="0"/>
          <a:chExt cx="0" cy="0"/>
        </a:xfrm>
      </p:grpSpPr>
      <p:sp>
        <p:nvSpPr>
          <p:cNvPr id="375" name="Google Shape;375;p32"/>
          <p:cNvSpPr txBox="1"/>
          <p:nvPr>
            <p:ph type="title"/>
          </p:nvPr>
        </p:nvSpPr>
        <p:spPr>
          <a:xfrm>
            <a:off x="1475656" y="356460"/>
            <a:ext cx="5338693" cy="65040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Wedge as beam modifier</a:t>
            </a:r>
            <a:endParaRPr b="1" sz="3200">
              <a:solidFill>
                <a:srgbClr val="FF0000"/>
              </a:solidFill>
            </a:endParaRPr>
          </a:p>
        </p:txBody>
      </p:sp>
      <p:sp>
        <p:nvSpPr>
          <p:cNvPr id="376" name="Google Shape;376;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IN"/>
              <a:t>Tilting of isodose curves</a:t>
            </a:r>
            <a:endParaRPr/>
          </a:p>
          <a:p>
            <a:pPr indent="-139700" lvl="0" marL="342900" rtl="0" algn="l">
              <a:spcBef>
                <a:spcPts val="640"/>
              </a:spcBef>
              <a:spcAft>
                <a:spcPts val="0"/>
              </a:spcAft>
              <a:buClr>
                <a:schemeClr val="dk1"/>
              </a:buClr>
              <a:buSzPts val="3200"/>
              <a:buNone/>
            </a:pPr>
            <a:r>
              <a:t/>
            </a:r>
            <a:endParaRPr/>
          </a:p>
        </p:txBody>
      </p:sp>
      <p:pic>
        <p:nvPicPr>
          <p:cNvPr id="377" name="Google Shape;377;p32"/>
          <p:cNvPicPr preferRelativeResize="0"/>
          <p:nvPr/>
        </p:nvPicPr>
        <p:blipFill rotWithShape="1">
          <a:blip r:embed="rId4">
            <a:alphaModFix/>
          </a:blip>
          <a:srcRect b="0" l="0" r="0" t="0"/>
          <a:stretch/>
        </p:blipFill>
        <p:spPr>
          <a:xfrm>
            <a:off x="539983" y="2492896"/>
            <a:ext cx="4019550" cy="3933825"/>
          </a:xfrm>
          <a:prstGeom prst="rect">
            <a:avLst/>
          </a:prstGeom>
          <a:noFill/>
          <a:ln>
            <a:noFill/>
          </a:ln>
        </p:spPr>
      </p:pic>
      <p:pic>
        <p:nvPicPr>
          <p:cNvPr id="378" name="Google Shape;378;p32"/>
          <p:cNvPicPr preferRelativeResize="0"/>
          <p:nvPr/>
        </p:nvPicPr>
        <p:blipFill rotWithShape="1">
          <a:blip r:embed="rId5">
            <a:alphaModFix/>
          </a:blip>
          <a:srcRect b="0" l="0" r="0" t="0"/>
          <a:stretch/>
        </p:blipFill>
        <p:spPr>
          <a:xfrm>
            <a:off x="5004048" y="3067261"/>
            <a:ext cx="3962287" cy="320918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33"/>
          <p:cNvSpPr txBox="1"/>
          <p:nvPr/>
        </p:nvSpPr>
        <p:spPr>
          <a:xfrm>
            <a:off x="611560" y="402052"/>
            <a:ext cx="7010400" cy="1219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3000">
                <a:solidFill>
                  <a:srgbClr val="FF0000"/>
                </a:solidFill>
                <a:latin typeface="Arial"/>
                <a:ea typeface="Arial"/>
                <a:cs typeface="Arial"/>
                <a:sym typeface="Arial"/>
              </a:rPr>
              <a:t>Imaging for treatment setup verification</a:t>
            </a:r>
            <a:endParaRPr b="1" sz="3000">
              <a:solidFill>
                <a:srgbClr val="FF0000"/>
              </a:solidFill>
              <a:latin typeface="Arial"/>
              <a:ea typeface="Arial"/>
              <a:cs typeface="Arial"/>
              <a:sym typeface="Arial"/>
            </a:endParaRPr>
          </a:p>
        </p:txBody>
      </p:sp>
      <p:sp>
        <p:nvSpPr>
          <p:cNvPr id="384" name="Google Shape;384;p33"/>
          <p:cNvSpPr/>
          <p:nvPr/>
        </p:nvSpPr>
        <p:spPr>
          <a:xfrm>
            <a:off x="683568" y="1907427"/>
            <a:ext cx="4680520" cy="1631216"/>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Noto Sans Symbols"/>
              <a:buChar char="⮚"/>
            </a:pPr>
            <a:r>
              <a:rPr lang="en-IN" sz="2000">
                <a:solidFill>
                  <a:schemeClr val="dk1"/>
                </a:solidFill>
                <a:latin typeface="Calibri"/>
                <a:ea typeface="Calibri"/>
                <a:cs typeface="Calibri"/>
                <a:sym typeface="Calibri"/>
              </a:rPr>
              <a:t>Set-up difficulties </a:t>
            </a:r>
            <a:endParaRPr sz="20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2000"/>
              <a:buFont typeface="Noto Sans Symbols"/>
              <a:buChar char="⮚"/>
            </a:pPr>
            <a:r>
              <a:rPr lang="en-IN" sz="2000">
                <a:solidFill>
                  <a:schemeClr val="dk1"/>
                </a:solidFill>
                <a:latin typeface="Calibri"/>
                <a:ea typeface="Calibri"/>
                <a:cs typeface="Calibri"/>
                <a:sym typeface="Calibri"/>
              </a:rPr>
              <a:t>Soft tissue deformation </a:t>
            </a:r>
            <a:endParaRPr sz="20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2000"/>
              <a:buFont typeface="Noto Sans Symbols"/>
              <a:buChar char="⮚"/>
            </a:pPr>
            <a:r>
              <a:rPr lang="en-IN" sz="2000">
                <a:solidFill>
                  <a:schemeClr val="dk1"/>
                </a:solidFill>
                <a:latin typeface="Calibri"/>
                <a:ea typeface="Calibri"/>
                <a:cs typeface="Calibri"/>
                <a:sym typeface="Calibri"/>
              </a:rPr>
              <a:t>Tumor growth/shrinkage</a:t>
            </a:r>
            <a:endParaRPr/>
          </a:p>
          <a:p>
            <a:pPr indent="-342900" lvl="0" marL="342900" marR="0" rtl="0" algn="l">
              <a:spcBef>
                <a:spcPts val="0"/>
              </a:spcBef>
              <a:spcAft>
                <a:spcPts val="0"/>
              </a:spcAft>
              <a:buClr>
                <a:schemeClr val="dk1"/>
              </a:buClr>
              <a:buSzPts val="2000"/>
              <a:buFont typeface="Noto Sans Symbols"/>
              <a:buChar char="⮚"/>
            </a:pPr>
            <a:r>
              <a:rPr lang="en-IN" sz="2000">
                <a:solidFill>
                  <a:schemeClr val="dk1"/>
                </a:solidFill>
                <a:latin typeface="Calibri"/>
                <a:ea typeface="Calibri"/>
                <a:cs typeface="Calibri"/>
                <a:sym typeface="Calibri"/>
              </a:rPr>
              <a:t>Irregular respiration </a:t>
            </a:r>
            <a:endParaRPr sz="20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2000"/>
              <a:buFont typeface="Noto Sans Symbols"/>
              <a:buChar char="⮚"/>
            </a:pPr>
            <a:r>
              <a:rPr lang="en-IN" sz="2000">
                <a:solidFill>
                  <a:schemeClr val="dk1"/>
                </a:solidFill>
                <a:latin typeface="Calibri"/>
                <a:ea typeface="Calibri"/>
                <a:cs typeface="Calibri"/>
                <a:sym typeface="Calibri"/>
              </a:rPr>
              <a:t>Spontaneous motion </a:t>
            </a:r>
            <a:endParaRPr/>
          </a:p>
        </p:txBody>
      </p:sp>
      <p:sp>
        <p:nvSpPr>
          <p:cNvPr id="385" name="Google Shape;385;p33"/>
          <p:cNvSpPr/>
          <p:nvPr/>
        </p:nvSpPr>
        <p:spPr>
          <a:xfrm>
            <a:off x="2123728" y="3903732"/>
            <a:ext cx="432048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800">
                <a:solidFill>
                  <a:schemeClr val="dk1"/>
                </a:solidFill>
                <a:latin typeface="Calibri"/>
                <a:ea typeface="Calibri"/>
                <a:cs typeface="Calibri"/>
                <a:sym typeface="Calibri"/>
              </a:rPr>
              <a:t>What is our solution??</a:t>
            </a:r>
            <a:endParaRPr b="1" sz="2800">
              <a:solidFill>
                <a:schemeClr val="dk1"/>
              </a:solidFill>
              <a:latin typeface="Calibri"/>
              <a:ea typeface="Calibri"/>
              <a:cs typeface="Calibri"/>
              <a:sym typeface="Calibri"/>
            </a:endParaRPr>
          </a:p>
        </p:txBody>
      </p:sp>
      <p:pic>
        <p:nvPicPr>
          <p:cNvPr id="386" name="Google Shape;386;p33"/>
          <p:cNvPicPr preferRelativeResize="0"/>
          <p:nvPr/>
        </p:nvPicPr>
        <p:blipFill rotWithShape="1">
          <a:blip r:embed="rId3">
            <a:alphaModFix/>
          </a:blip>
          <a:srcRect b="0" l="0" r="0" t="0"/>
          <a:stretch/>
        </p:blipFill>
        <p:spPr>
          <a:xfrm>
            <a:off x="6084168" y="3645024"/>
            <a:ext cx="2253764" cy="2315344"/>
          </a:xfrm>
          <a:prstGeom prst="rect">
            <a:avLst/>
          </a:prstGeom>
          <a:noFill/>
          <a:ln cap="flat" cmpd="sng" w="28575">
            <a:solidFill>
              <a:schemeClr val="folHlink"/>
            </a:solidFill>
            <a:prstDash val="solid"/>
            <a:miter lim="800000"/>
            <a:headEnd len="sm" w="sm" type="none"/>
            <a:tailEnd len="sm" w="sm" type="none"/>
          </a:ln>
        </p:spPr>
      </p:pic>
      <p:sp>
        <p:nvSpPr>
          <p:cNvPr id="387" name="Google Shape;387;p33"/>
          <p:cNvSpPr/>
          <p:nvPr/>
        </p:nvSpPr>
        <p:spPr>
          <a:xfrm>
            <a:off x="1043608" y="4653136"/>
            <a:ext cx="4572000" cy="1631216"/>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Noto Sans Symbols"/>
              <a:buChar char="⮚"/>
            </a:pPr>
            <a:r>
              <a:rPr b="1" lang="en-IN" sz="2000">
                <a:solidFill>
                  <a:schemeClr val="dk1"/>
                </a:solidFill>
                <a:latin typeface="Calibri"/>
                <a:ea typeface="Calibri"/>
                <a:cs typeface="Calibri"/>
                <a:sym typeface="Calibri"/>
              </a:rPr>
              <a:t>Electronic portal imaging</a:t>
            </a:r>
            <a:endParaRPr/>
          </a:p>
          <a:p>
            <a:pPr indent="-342900" lvl="0" marL="342900" marR="0" rtl="0" algn="l">
              <a:spcBef>
                <a:spcPts val="0"/>
              </a:spcBef>
              <a:spcAft>
                <a:spcPts val="0"/>
              </a:spcAft>
              <a:buClr>
                <a:schemeClr val="dk1"/>
              </a:buClr>
              <a:buSzPts val="2000"/>
              <a:buFont typeface="Noto Sans Symbols"/>
              <a:buChar char="⮚"/>
            </a:pPr>
            <a:r>
              <a:rPr b="1" lang="en-IN" sz="2000">
                <a:solidFill>
                  <a:schemeClr val="dk1"/>
                </a:solidFill>
                <a:latin typeface="Calibri"/>
                <a:ea typeface="Calibri"/>
                <a:cs typeface="Calibri"/>
                <a:sym typeface="Calibri"/>
              </a:rPr>
              <a:t>KV imaging</a:t>
            </a:r>
            <a:endParaRPr/>
          </a:p>
          <a:p>
            <a:pPr indent="-342900" lvl="0" marL="342900" marR="0" rtl="0" algn="l">
              <a:spcBef>
                <a:spcPts val="0"/>
              </a:spcBef>
              <a:spcAft>
                <a:spcPts val="0"/>
              </a:spcAft>
              <a:buClr>
                <a:schemeClr val="dk1"/>
              </a:buClr>
              <a:buSzPts val="2000"/>
              <a:buFont typeface="Noto Sans Symbols"/>
              <a:buChar char="⮚"/>
            </a:pPr>
            <a:r>
              <a:rPr b="1" lang="en-IN" sz="2000">
                <a:solidFill>
                  <a:schemeClr val="dk1"/>
                </a:solidFill>
                <a:latin typeface="Calibri"/>
                <a:ea typeface="Calibri"/>
                <a:cs typeface="Calibri"/>
                <a:sym typeface="Calibri"/>
              </a:rPr>
              <a:t>Cone beam CT (KV/MV)</a:t>
            </a:r>
            <a:endParaRPr/>
          </a:p>
          <a:p>
            <a:pPr indent="-342900" lvl="0" marL="342900" marR="0" rtl="0" algn="l">
              <a:spcBef>
                <a:spcPts val="0"/>
              </a:spcBef>
              <a:spcAft>
                <a:spcPts val="0"/>
              </a:spcAft>
              <a:buClr>
                <a:schemeClr val="dk1"/>
              </a:buClr>
              <a:buSzPts val="2000"/>
              <a:buFont typeface="Noto Sans Symbols"/>
              <a:buChar char="⮚"/>
            </a:pPr>
            <a:r>
              <a:rPr b="1" lang="en-IN" sz="2000">
                <a:solidFill>
                  <a:schemeClr val="dk1"/>
                </a:solidFill>
                <a:latin typeface="Calibri"/>
                <a:ea typeface="Calibri"/>
                <a:cs typeface="Calibri"/>
                <a:sym typeface="Calibri"/>
              </a:rPr>
              <a:t>MR imaging</a:t>
            </a:r>
            <a:endParaRPr/>
          </a:p>
          <a:p>
            <a:pPr indent="0" lvl="0" marL="0" marR="0" rtl="0" algn="l">
              <a:spcBef>
                <a:spcPts val="0"/>
              </a:spcBef>
              <a:spcAft>
                <a:spcPts val="0"/>
              </a:spcAft>
              <a:buNone/>
            </a:pPr>
            <a:r>
              <a:t/>
            </a:r>
            <a:endParaRPr b="1" sz="2000">
              <a:solidFill>
                <a:srgbClr val="FF0000"/>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34"/>
          <p:cNvSpPr txBox="1"/>
          <p:nvPr>
            <p:ph idx="1" type="body"/>
          </p:nvPr>
        </p:nvSpPr>
        <p:spPr>
          <a:xfrm>
            <a:off x="778647" y="1172130"/>
            <a:ext cx="4462853" cy="1144636"/>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1812"/>
              <a:buFont typeface="Noto Sans Symbols"/>
              <a:buChar char="⮚"/>
            </a:pPr>
            <a:r>
              <a:rPr lang="en-IN" sz="1812"/>
              <a:t>Fluoroscopy system (Video based) </a:t>
            </a:r>
            <a:endParaRPr/>
          </a:p>
          <a:p>
            <a:pPr indent="-342900" lvl="0" marL="342900" rtl="0" algn="l">
              <a:lnSpc>
                <a:spcPct val="80000"/>
              </a:lnSpc>
              <a:spcBef>
                <a:spcPts val="362"/>
              </a:spcBef>
              <a:spcAft>
                <a:spcPts val="0"/>
              </a:spcAft>
              <a:buClr>
                <a:schemeClr val="dk1"/>
              </a:buClr>
              <a:buSzPts val="1812"/>
              <a:buFont typeface="Noto Sans Symbols"/>
              <a:buChar char="⮚"/>
            </a:pPr>
            <a:r>
              <a:rPr lang="en-IN" sz="1812"/>
              <a:t>Matrix ionization chamber based system </a:t>
            </a:r>
            <a:endParaRPr/>
          </a:p>
          <a:p>
            <a:pPr indent="-342900" lvl="0" marL="342900" rtl="0" algn="l">
              <a:lnSpc>
                <a:spcPct val="80000"/>
              </a:lnSpc>
              <a:spcBef>
                <a:spcPts val="362"/>
              </a:spcBef>
              <a:spcAft>
                <a:spcPts val="0"/>
              </a:spcAft>
              <a:buClr>
                <a:srgbClr val="FF0000"/>
              </a:buClr>
              <a:buSzPts val="1812"/>
              <a:buFont typeface="Noto Sans Symbols"/>
              <a:buChar char="⮚"/>
            </a:pPr>
            <a:r>
              <a:rPr b="1" lang="en-IN" sz="1812">
                <a:solidFill>
                  <a:srgbClr val="FF0000"/>
                </a:solidFill>
              </a:rPr>
              <a:t>Amorphous silicon based system</a:t>
            </a:r>
            <a:endParaRPr/>
          </a:p>
          <a:p>
            <a:pPr indent="-231775" lvl="0" marL="342900" rtl="0" algn="l">
              <a:lnSpc>
                <a:spcPct val="80000"/>
              </a:lnSpc>
              <a:spcBef>
                <a:spcPts val="350"/>
              </a:spcBef>
              <a:spcAft>
                <a:spcPts val="0"/>
              </a:spcAft>
              <a:buClr>
                <a:schemeClr val="dk1"/>
              </a:buClr>
              <a:buSzPts val="1750"/>
              <a:buNone/>
            </a:pPr>
            <a:r>
              <a:t/>
            </a:r>
            <a:endParaRPr sz="1750"/>
          </a:p>
        </p:txBody>
      </p:sp>
      <p:sp>
        <p:nvSpPr>
          <p:cNvPr id="393" name="Google Shape;393;p34"/>
          <p:cNvSpPr txBox="1"/>
          <p:nvPr>
            <p:ph type="title"/>
          </p:nvPr>
        </p:nvSpPr>
        <p:spPr>
          <a:xfrm>
            <a:off x="778647" y="198040"/>
            <a:ext cx="6120680" cy="57606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EPID</a:t>
            </a:r>
            <a:endParaRPr b="1" sz="3600">
              <a:solidFill>
                <a:srgbClr val="FF0000"/>
              </a:solidFill>
            </a:endParaRPr>
          </a:p>
        </p:txBody>
      </p:sp>
      <p:sp>
        <p:nvSpPr>
          <p:cNvPr id="394" name="Google Shape;394;p34"/>
          <p:cNvSpPr/>
          <p:nvPr/>
        </p:nvSpPr>
        <p:spPr>
          <a:xfrm>
            <a:off x="790445" y="2373384"/>
            <a:ext cx="4572000" cy="131112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Detector : Amorphous silicon flat panel Active imaging area : 40 x 30 cm2 </a:t>
            </a:r>
            <a:endParaRPr sz="1800">
              <a:solidFill>
                <a:schemeClr val="dk1"/>
              </a:solidFill>
              <a:latin typeface="Calibri"/>
              <a:ea typeface="Calibri"/>
              <a:cs typeface="Calibri"/>
              <a:sym typeface="Calibri"/>
            </a:endParaRPr>
          </a:p>
          <a:p>
            <a:pPr indent="-342900" lvl="0" marL="342900" marR="0" rtl="0" algn="l">
              <a:spcBef>
                <a:spcPts val="36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Spatial resolution : 0.391 mm </a:t>
            </a:r>
            <a:endParaRPr sz="1800">
              <a:solidFill>
                <a:schemeClr val="dk1"/>
              </a:solidFill>
              <a:latin typeface="Calibri"/>
              <a:ea typeface="Calibri"/>
              <a:cs typeface="Calibri"/>
              <a:sym typeface="Calibri"/>
            </a:endParaRPr>
          </a:p>
          <a:p>
            <a:pPr indent="-342900" lvl="0" marL="342900" marR="0" rtl="0" algn="l">
              <a:spcBef>
                <a:spcPts val="360"/>
              </a:spcBef>
              <a:spcAft>
                <a:spcPts val="0"/>
              </a:spcAft>
              <a:buClr>
                <a:schemeClr val="dk1"/>
              </a:buClr>
              <a:buSzPts val="1800"/>
              <a:buFont typeface="Noto Sans Symbols"/>
              <a:buChar char="⮚"/>
            </a:pPr>
            <a:r>
              <a:rPr lang="en-IN" sz="1800">
                <a:solidFill>
                  <a:schemeClr val="dk1"/>
                </a:solidFill>
                <a:latin typeface="Calibri"/>
                <a:ea typeface="Calibri"/>
                <a:cs typeface="Calibri"/>
                <a:sym typeface="Calibri"/>
              </a:rPr>
              <a:t>Energy range : 4 - 25 MV</a:t>
            </a:r>
            <a:endParaRPr sz="1800">
              <a:solidFill>
                <a:srgbClr val="000000"/>
              </a:solidFill>
              <a:latin typeface="Arial"/>
              <a:ea typeface="Arial"/>
              <a:cs typeface="Arial"/>
              <a:sym typeface="Arial"/>
            </a:endParaRPr>
          </a:p>
        </p:txBody>
      </p:sp>
      <p:pic>
        <p:nvPicPr>
          <p:cNvPr id="395" name="Google Shape;395;p34"/>
          <p:cNvPicPr preferRelativeResize="0"/>
          <p:nvPr/>
        </p:nvPicPr>
        <p:blipFill rotWithShape="1">
          <a:blip r:embed="rId3">
            <a:alphaModFix/>
          </a:blip>
          <a:srcRect b="0" l="0" r="0" t="0"/>
          <a:stretch/>
        </p:blipFill>
        <p:spPr>
          <a:xfrm>
            <a:off x="5508068" y="1052736"/>
            <a:ext cx="3626403" cy="1724028"/>
          </a:xfrm>
          <a:prstGeom prst="rect">
            <a:avLst/>
          </a:prstGeom>
          <a:noFill/>
          <a:ln>
            <a:noFill/>
          </a:ln>
        </p:spPr>
      </p:pic>
      <p:pic>
        <p:nvPicPr>
          <p:cNvPr id="396" name="Google Shape;396;p34"/>
          <p:cNvPicPr preferRelativeResize="0"/>
          <p:nvPr/>
        </p:nvPicPr>
        <p:blipFill rotWithShape="1">
          <a:blip r:embed="rId4">
            <a:alphaModFix/>
          </a:blip>
          <a:srcRect b="0" l="0" r="0" t="0"/>
          <a:stretch/>
        </p:blipFill>
        <p:spPr>
          <a:xfrm>
            <a:off x="778647" y="4251176"/>
            <a:ext cx="1834132" cy="2245423"/>
          </a:xfrm>
          <a:prstGeom prst="rect">
            <a:avLst/>
          </a:prstGeom>
          <a:noFill/>
          <a:ln>
            <a:noFill/>
          </a:ln>
        </p:spPr>
      </p:pic>
      <p:pic>
        <p:nvPicPr>
          <p:cNvPr id="397" name="Google Shape;397;p34"/>
          <p:cNvPicPr preferRelativeResize="0"/>
          <p:nvPr/>
        </p:nvPicPr>
        <p:blipFill rotWithShape="1">
          <a:blip r:embed="rId5">
            <a:alphaModFix/>
          </a:blip>
          <a:srcRect b="0" l="0" r="0" t="0"/>
          <a:stretch/>
        </p:blipFill>
        <p:spPr>
          <a:xfrm>
            <a:off x="3329608" y="4238341"/>
            <a:ext cx="4896544" cy="227109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01" name="Shape 401"/>
        <p:cNvGrpSpPr/>
        <p:nvPr/>
      </p:nvGrpSpPr>
      <p:grpSpPr>
        <a:xfrm>
          <a:off x="0" y="0"/>
          <a:ext cx="0" cy="0"/>
          <a:chOff x="0" y="0"/>
          <a:chExt cx="0" cy="0"/>
        </a:xfrm>
      </p:grpSpPr>
      <p:sp>
        <p:nvSpPr>
          <p:cNvPr id="402" name="Google Shape;402;p35"/>
          <p:cNvSpPr txBox="1"/>
          <p:nvPr>
            <p:ph type="title"/>
          </p:nvPr>
        </p:nvSpPr>
        <p:spPr>
          <a:xfrm>
            <a:off x="539552" y="404664"/>
            <a:ext cx="5626968" cy="49006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KV imaging</a:t>
            </a:r>
            <a:endParaRPr b="1" sz="3600">
              <a:solidFill>
                <a:srgbClr val="FF0000"/>
              </a:solidFill>
            </a:endParaRPr>
          </a:p>
        </p:txBody>
      </p:sp>
      <p:pic>
        <p:nvPicPr>
          <p:cNvPr id="403" name="Google Shape;403;p35"/>
          <p:cNvPicPr preferRelativeResize="0"/>
          <p:nvPr/>
        </p:nvPicPr>
        <p:blipFill rotWithShape="1">
          <a:blip r:embed="rId4">
            <a:alphaModFix/>
          </a:blip>
          <a:srcRect b="0" l="0" r="0" t="0"/>
          <a:stretch/>
        </p:blipFill>
        <p:spPr>
          <a:xfrm>
            <a:off x="3923928" y="4585194"/>
            <a:ext cx="2808312" cy="2172933"/>
          </a:xfrm>
          <a:prstGeom prst="rect">
            <a:avLst/>
          </a:prstGeom>
          <a:noFill/>
          <a:ln>
            <a:noFill/>
          </a:ln>
        </p:spPr>
      </p:pic>
      <p:sp>
        <p:nvSpPr>
          <p:cNvPr id="404" name="Google Shape;404;p35"/>
          <p:cNvSpPr txBox="1"/>
          <p:nvPr/>
        </p:nvSpPr>
        <p:spPr>
          <a:xfrm>
            <a:off x="755576" y="1268760"/>
            <a:ext cx="6624736" cy="2664296"/>
          </a:xfrm>
          <a:prstGeom prst="rect">
            <a:avLst/>
          </a:prstGeom>
          <a:noFill/>
          <a:ln>
            <a:noFill/>
          </a:ln>
        </p:spPr>
        <p:txBody>
          <a:bodyPr anchorCtr="0" anchor="t" bIns="45700" lIns="91425" spcFirstLastPara="1" rIns="91425" wrap="square" tIns="45700">
            <a:normAutofit/>
          </a:bodyPr>
          <a:lstStyle/>
          <a:p>
            <a:pPr indent="-342900" lvl="0" marL="342900" marR="0" rtl="0" algn="l">
              <a:spcBef>
                <a:spcPts val="0"/>
              </a:spcBef>
              <a:spcAft>
                <a:spcPts val="0"/>
              </a:spcAft>
              <a:buClr>
                <a:schemeClr val="dk1"/>
              </a:buClr>
              <a:buSzPts val="2400"/>
              <a:buFont typeface="Noto Sans Symbols"/>
              <a:buChar char="⮚"/>
            </a:pPr>
            <a:r>
              <a:rPr lang="en-IN" sz="2400">
                <a:solidFill>
                  <a:schemeClr val="dk1"/>
                </a:solidFill>
                <a:latin typeface="Times New Roman"/>
                <a:ea typeface="Times New Roman"/>
                <a:cs typeface="Times New Roman"/>
                <a:sym typeface="Times New Roman"/>
              </a:rPr>
              <a:t>Imaging by using X-rays in KV energy </a:t>
            </a:r>
            <a:endParaRPr/>
          </a:p>
          <a:p>
            <a:pPr indent="-342900" lvl="0" marL="342900" marR="0" rtl="0" algn="l">
              <a:spcBef>
                <a:spcPts val="480"/>
              </a:spcBef>
              <a:spcAft>
                <a:spcPts val="0"/>
              </a:spcAft>
              <a:buClr>
                <a:schemeClr val="dk1"/>
              </a:buClr>
              <a:buSzPts val="2400"/>
              <a:buFont typeface="Noto Sans Symbols"/>
              <a:buChar char="⮚"/>
            </a:pPr>
            <a:r>
              <a:rPr lang="en-IN" sz="2400">
                <a:solidFill>
                  <a:schemeClr val="dk1"/>
                </a:solidFill>
                <a:latin typeface="Times New Roman"/>
                <a:ea typeface="Times New Roman"/>
                <a:cs typeface="Times New Roman"/>
                <a:sym typeface="Times New Roman"/>
              </a:rPr>
              <a:t>Dedicated X-ray tube</a:t>
            </a:r>
            <a:endParaRPr/>
          </a:p>
          <a:p>
            <a:pPr indent="-342900" lvl="0" marL="342900" marR="0" rtl="0" algn="l">
              <a:spcBef>
                <a:spcPts val="480"/>
              </a:spcBef>
              <a:spcAft>
                <a:spcPts val="0"/>
              </a:spcAft>
              <a:buClr>
                <a:schemeClr val="dk1"/>
              </a:buClr>
              <a:buSzPts val="2400"/>
              <a:buFont typeface="Noto Sans Symbols"/>
              <a:buChar char="⮚"/>
            </a:pPr>
            <a:r>
              <a:rPr lang="en-IN" sz="2400">
                <a:solidFill>
                  <a:schemeClr val="dk1"/>
                </a:solidFill>
                <a:latin typeface="Times New Roman"/>
                <a:ea typeface="Times New Roman"/>
                <a:cs typeface="Times New Roman"/>
                <a:sym typeface="Times New Roman"/>
              </a:rPr>
              <a:t>Either attached with LINAC or fixed on ceiling /floor</a:t>
            </a:r>
            <a:endParaRPr/>
          </a:p>
          <a:p>
            <a:pPr indent="-342900" lvl="0" marL="342900" marR="0" rtl="0" algn="l">
              <a:spcBef>
                <a:spcPts val="440"/>
              </a:spcBef>
              <a:spcAft>
                <a:spcPts val="0"/>
              </a:spcAft>
              <a:buClr>
                <a:srgbClr val="FF0000"/>
              </a:buClr>
              <a:buSzPts val="2200"/>
              <a:buFont typeface="Noto Sans Symbols"/>
              <a:buChar char="⮚"/>
            </a:pPr>
            <a:r>
              <a:rPr lang="en-IN" sz="2200">
                <a:solidFill>
                  <a:srgbClr val="FF0000"/>
                </a:solidFill>
                <a:latin typeface="Calibri"/>
                <a:ea typeface="Calibri"/>
                <a:cs typeface="Calibri"/>
                <a:sym typeface="Calibri"/>
              </a:rPr>
              <a:t>2D digital flat panel detector to yield a 3D volumetric image in one rotation.</a:t>
            </a:r>
            <a:endParaRPr/>
          </a:p>
          <a:p>
            <a:pPr indent="-165100" lvl="0" marL="342900" marR="0" rtl="0" algn="l">
              <a:spcBef>
                <a:spcPts val="56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pic>
        <p:nvPicPr>
          <p:cNvPr id="405" name="Google Shape;405;p35"/>
          <p:cNvPicPr preferRelativeResize="0"/>
          <p:nvPr/>
        </p:nvPicPr>
        <p:blipFill rotWithShape="1">
          <a:blip r:embed="rId5">
            <a:alphaModFix/>
          </a:blip>
          <a:srcRect b="0" l="0" r="0" t="0"/>
          <a:stretch/>
        </p:blipFill>
        <p:spPr>
          <a:xfrm>
            <a:off x="1115616" y="4437112"/>
            <a:ext cx="1685061" cy="2094385"/>
          </a:xfrm>
          <a:prstGeom prst="rect">
            <a:avLst/>
          </a:prstGeom>
          <a:noFill/>
          <a:ln>
            <a:noFill/>
          </a:ln>
        </p:spPr>
      </p:pic>
      <p:pic>
        <p:nvPicPr>
          <p:cNvPr id="406" name="Google Shape;406;p35"/>
          <p:cNvPicPr preferRelativeResize="0"/>
          <p:nvPr/>
        </p:nvPicPr>
        <p:blipFill rotWithShape="1">
          <a:blip r:embed="rId6">
            <a:alphaModFix/>
          </a:blip>
          <a:srcRect b="0" l="0" r="0" t="0"/>
          <a:stretch/>
        </p:blipFill>
        <p:spPr>
          <a:xfrm>
            <a:off x="6827506" y="4614747"/>
            <a:ext cx="2214357" cy="214338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0" name="Shape 410"/>
        <p:cNvGrpSpPr/>
        <p:nvPr/>
      </p:nvGrpSpPr>
      <p:grpSpPr>
        <a:xfrm>
          <a:off x="0" y="0"/>
          <a:ext cx="0" cy="0"/>
          <a:chOff x="0" y="0"/>
          <a:chExt cx="0" cy="0"/>
        </a:xfrm>
      </p:grpSpPr>
      <p:sp>
        <p:nvSpPr>
          <p:cNvPr id="411" name="Google Shape;411;p36"/>
          <p:cNvSpPr txBox="1"/>
          <p:nvPr>
            <p:ph type="title"/>
          </p:nvPr>
        </p:nvSpPr>
        <p:spPr>
          <a:xfrm>
            <a:off x="467544" y="199705"/>
            <a:ext cx="5915000" cy="634082"/>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How many shapes??</a:t>
            </a:r>
            <a:endParaRPr b="1" sz="3200">
              <a:solidFill>
                <a:srgbClr val="FF0000"/>
              </a:solidFill>
            </a:endParaRPr>
          </a:p>
        </p:txBody>
      </p:sp>
      <p:pic>
        <p:nvPicPr>
          <p:cNvPr id="412" name="Google Shape;412;p36"/>
          <p:cNvPicPr preferRelativeResize="0"/>
          <p:nvPr/>
        </p:nvPicPr>
        <p:blipFill rotWithShape="1">
          <a:blip r:embed="rId4">
            <a:alphaModFix/>
          </a:blip>
          <a:srcRect b="0" l="0" r="0" t="0"/>
          <a:stretch/>
        </p:blipFill>
        <p:spPr>
          <a:xfrm>
            <a:off x="154055" y="1318949"/>
            <a:ext cx="2055150" cy="2208739"/>
          </a:xfrm>
          <a:prstGeom prst="rect">
            <a:avLst/>
          </a:prstGeom>
          <a:noFill/>
          <a:ln>
            <a:noFill/>
          </a:ln>
        </p:spPr>
      </p:pic>
      <p:sp>
        <p:nvSpPr>
          <p:cNvPr id="413" name="Google Shape;413;p36"/>
          <p:cNvSpPr/>
          <p:nvPr/>
        </p:nvSpPr>
        <p:spPr>
          <a:xfrm>
            <a:off x="526472" y="2181842"/>
            <a:ext cx="1310315" cy="499853"/>
          </a:xfrm>
          <a:custGeom>
            <a:rect b="b" l="l" r="r" t="t"/>
            <a:pathLst>
              <a:path extrusionOk="0" h="524126" w="1310315">
                <a:moveTo>
                  <a:pt x="0" y="0"/>
                </a:moveTo>
                <a:lnTo>
                  <a:pt x="1048252" y="0"/>
                </a:lnTo>
                <a:lnTo>
                  <a:pt x="1310315" y="262063"/>
                </a:lnTo>
                <a:lnTo>
                  <a:pt x="1048252" y="524126"/>
                </a:lnTo>
                <a:lnTo>
                  <a:pt x="0" y="524126"/>
                </a:lnTo>
                <a:lnTo>
                  <a:pt x="262063" y="262063"/>
                </a:lnTo>
                <a:lnTo>
                  <a:pt x="0" y="0"/>
                </a:lnTo>
                <a:close/>
              </a:path>
            </a:pathLst>
          </a:cu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10150" lIns="282375" spcFirstLastPara="1" rIns="26205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Compact</a:t>
            </a:r>
            <a:endParaRPr sz="1600">
              <a:solidFill>
                <a:schemeClr val="lt1"/>
              </a:solidFill>
              <a:latin typeface="Calibri"/>
              <a:ea typeface="Calibri"/>
              <a:cs typeface="Calibri"/>
              <a:sym typeface="Calibri"/>
            </a:endParaRPr>
          </a:p>
        </p:txBody>
      </p:sp>
      <p:pic>
        <p:nvPicPr>
          <p:cNvPr id="414" name="Google Shape;414;p36"/>
          <p:cNvPicPr preferRelativeResize="0"/>
          <p:nvPr/>
        </p:nvPicPr>
        <p:blipFill rotWithShape="1">
          <a:blip r:embed="rId5">
            <a:alphaModFix/>
          </a:blip>
          <a:srcRect b="0" l="0" r="0" t="0"/>
          <a:stretch/>
        </p:blipFill>
        <p:spPr>
          <a:xfrm>
            <a:off x="2288137" y="1346733"/>
            <a:ext cx="2054337" cy="2194345"/>
          </a:xfrm>
          <a:prstGeom prst="rect">
            <a:avLst/>
          </a:prstGeom>
          <a:noFill/>
          <a:ln>
            <a:noFill/>
          </a:ln>
        </p:spPr>
      </p:pic>
      <p:pic>
        <p:nvPicPr>
          <p:cNvPr id="415" name="Google Shape;415;p36"/>
          <p:cNvPicPr preferRelativeResize="0"/>
          <p:nvPr/>
        </p:nvPicPr>
        <p:blipFill rotWithShape="1">
          <a:blip r:embed="rId6">
            <a:alphaModFix/>
          </a:blip>
          <a:srcRect b="0" l="0" r="0" t="0"/>
          <a:stretch/>
        </p:blipFill>
        <p:spPr>
          <a:xfrm>
            <a:off x="4499992" y="1346733"/>
            <a:ext cx="2082121" cy="2194345"/>
          </a:xfrm>
          <a:prstGeom prst="rect">
            <a:avLst/>
          </a:prstGeom>
          <a:noFill/>
          <a:ln>
            <a:noFill/>
          </a:ln>
        </p:spPr>
      </p:pic>
      <p:pic>
        <p:nvPicPr>
          <p:cNvPr id="416" name="Google Shape;416;p36"/>
          <p:cNvPicPr preferRelativeResize="0"/>
          <p:nvPr/>
        </p:nvPicPr>
        <p:blipFill rotWithShape="1">
          <a:blip r:embed="rId7">
            <a:alphaModFix/>
          </a:blip>
          <a:srcRect b="0" l="0" r="0" t="0"/>
          <a:stretch/>
        </p:blipFill>
        <p:spPr>
          <a:xfrm>
            <a:off x="6739631" y="1308279"/>
            <a:ext cx="2265768" cy="2222707"/>
          </a:xfrm>
          <a:prstGeom prst="rect">
            <a:avLst/>
          </a:prstGeom>
          <a:noFill/>
          <a:ln>
            <a:noFill/>
          </a:ln>
        </p:spPr>
      </p:pic>
      <p:pic>
        <p:nvPicPr>
          <p:cNvPr id="417" name="Google Shape;417;p36"/>
          <p:cNvPicPr preferRelativeResize="0"/>
          <p:nvPr/>
        </p:nvPicPr>
        <p:blipFill rotWithShape="1">
          <a:blip r:embed="rId8">
            <a:alphaModFix/>
          </a:blip>
          <a:srcRect b="0" l="0" r="0" t="0"/>
          <a:stretch/>
        </p:blipFill>
        <p:spPr>
          <a:xfrm>
            <a:off x="196975" y="4402866"/>
            <a:ext cx="2071857" cy="2145241"/>
          </a:xfrm>
          <a:prstGeom prst="rect">
            <a:avLst/>
          </a:prstGeom>
          <a:noFill/>
          <a:ln>
            <a:noFill/>
          </a:ln>
        </p:spPr>
      </p:pic>
      <p:pic>
        <p:nvPicPr>
          <p:cNvPr id="418" name="Google Shape;418;p36"/>
          <p:cNvPicPr preferRelativeResize="0"/>
          <p:nvPr/>
        </p:nvPicPr>
        <p:blipFill rotWithShape="1">
          <a:blip r:embed="rId9">
            <a:alphaModFix/>
          </a:blip>
          <a:srcRect b="0" l="0" r="0" t="0"/>
          <a:stretch/>
        </p:blipFill>
        <p:spPr>
          <a:xfrm>
            <a:off x="2464322" y="4379566"/>
            <a:ext cx="2082121" cy="2145242"/>
          </a:xfrm>
          <a:prstGeom prst="rect">
            <a:avLst/>
          </a:prstGeom>
          <a:noFill/>
          <a:ln>
            <a:noFill/>
          </a:ln>
        </p:spPr>
      </p:pic>
      <p:pic>
        <p:nvPicPr>
          <p:cNvPr id="419" name="Google Shape;419;p36"/>
          <p:cNvPicPr preferRelativeResize="0"/>
          <p:nvPr/>
        </p:nvPicPr>
        <p:blipFill rotWithShape="1">
          <a:blip r:embed="rId10">
            <a:alphaModFix/>
          </a:blip>
          <a:srcRect b="0" l="0" r="0" t="0"/>
          <a:stretch/>
        </p:blipFill>
        <p:spPr>
          <a:xfrm>
            <a:off x="4668312" y="4369225"/>
            <a:ext cx="2096469" cy="2145242"/>
          </a:xfrm>
          <a:prstGeom prst="rect">
            <a:avLst/>
          </a:prstGeom>
          <a:noFill/>
          <a:ln>
            <a:noFill/>
          </a:ln>
        </p:spPr>
      </p:pic>
      <p:pic>
        <p:nvPicPr>
          <p:cNvPr id="420" name="Google Shape;420;p36"/>
          <p:cNvPicPr preferRelativeResize="0"/>
          <p:nvPr/>
        </p:nvPicPr>
        <p:blipFill rotWithShape="1">
          <a:blip r:embed="rId11">
            <a:alphaModFix/>
          </a:blip>
          <a:srcRect b="0" l="0" r="0" t="0"/>
          <a:stretch/>
        </p:blipFill>
        <p:spPr>
          <a:xfrm>
            <a:off x="6902018" y="4379566"/>
            <a:ext cx="2161635" cy="2145242"/>
          </a:xfrm>
          <a:prstGeom prst="rect">
            <a:avLst/>
          </a:prstGeom>
          <a:noFill/>
          <a:ln>
            <a:noFill/>
          </a:ln>
        </p:spPr>
      </p:pic>
      <p:grpSp>
        <p:nvGrpSpPr>
          <p:cNvPr id="421" name="Google Shape;421;p36"/>
          <p:cNvGrpSpPr/>
          <p:nvPr/>
        </p:nvGrpSpPr>
        <p:grpSpPr>
          <a:xfrm>
            <a:off x="2581622" y="2157569"/>
            <a:ext cx="1310315" cy="524126"/>
            <a:chOff x="169021" y="35"/>
            <a:chExt cx="1310315" cy="524126"/>
          </a:xfrm>
        </p:grpSpPr>
        <p:sp>
          <p:nvSpPr>
            <p:cNvPr id="422" name="Google Shape;422;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Precise</a:t>
              </a:r>
              <a:endParaRPr sz="1600">
                <a:solidFill>
                  <a:schemeClr val="lt1"/>
                </a:solidFill>
                <a:latin typeface="Calibri"/>
                <a:ea typeface="Calibri"/>
                <a:cs typeface="Calibri"/>
                <a:sym typeface="Calibri"/>
              </a:endParaRPr>
            </a:p>
          </p:txBody>
        </p:sp>
      </p:grpSp>
      <p:grpSp>
        <p:nvGrpSpPr>
          <p:cNvPr id="424" name="Google Shape;424;p36"/>
          <p:cNvGrpSpPr/>
          <p:nvPr/>
        </p:nvGrpSpPr>
        <p:grpSpPr>
          <a:xfrm>
            <a:off x="7238671" y="2174772"/>
            <a:ext cx="1310315" cy="524126"/>
            <a:chOff x="169021" y="35"/>
            <a:chExt cx="1310315" cy="524126"/>
          </a:xfrm>
        </p:grpSpPr>
        <p:sp>
          <p:nvSpPr>
            <p:cNvPr id="425" name="Google Shape;425;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Synergy</a:t>
              </a:r>
              <a:endParaRPr sz="1600">
                <a:solidFill>
                  <a:schemeClr val="lt1"/>
                </a:solidFill>
                <a:latin typeface="Calibri"/>
                <a:ea typeface="Calibri"/>
                <a:cs typeface="Calibri"/>
                <a:sym typeface="Calibri"/>
              </a:endParaRPr>
            </a:p>
          </p:txBody>
        </p:sp>
      </p:grpSp>
      <p:grpSp>
        <p:nvGrpSpPr>
          <p:cNvPr id="427" name="Google Shape;427;p36"/>
          <p:cNvGrpSpPr/>
          <p:nvPr/>
        </p:nvGrpSpPr>
        <p:grpSpPr>
          <a:xfrm>
            <a:off x="4884935" y="2186965"/>
            <a:ext cx="1310315" cy="494730"/>
            <a:chOff x="169021" y="35"/>
            <a:chExt cx="1310315" cy="524126"/>
          </a:xfrm>
        </p:grpSpPr>
        <p:sp>
          <p:nvSpPr>
            <p:cNvPr id="428" name="Google Shape;428;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Synergy Platform</a:t>
              </a:r>
              <a:endParaRPr sz="1600">
                <a:solidFill>
                  <a:schemeClr val="lt1"/>
                </a:solidFill>
                <a:latin typeface="Calibri"/>
                <a:ea typeface="Calibri"/>
                <a:cs typeface="Calibri"/>
                <a:sym typeface="Calibri"/>
              </a:endParaRPr>
            </a:p>
          </p:txBody>
        </p:sp>
      </p:grpSp>
      <p:grpSp>
        <p:nvGrpSpPr>
          <p:cNvPr id="430" name="Google Shape;430;p36"/>
          <p:cNvGrpSpPr/>
          <p:nvPr/>
        </p:nvGrpSpPr>
        <p:grpSpPr>
          <a:xfrm>
            <a:off x="5137400" y="5061907"/>
            <a:ext cx="1310315" cy="409909"/>
            <a:chOff x="169021" y="35"/>
            <a:chExt cx="1310315" cy="524126"/>
          </a:xfrm>
        </p:grpSpPr>
        <p:sp>
          <p:nvSpPr>
            <p:cNvPr id="431" name="Google Shape;431;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Versa HD</a:t>
              </a:r>
              <a:endParaRPr sz="1600">
                <a:solidFill>
                  <a:schemeClr val="lt1"/>
                </a:solidFill>
                <a:latin typeface="Calibri"/>
                <a:ea typeface="Calibri"/>
                <a:cs typeface="Calibri"/>
                <a:sym typeface="Calibri"/>
              </a:endParaRPr>
            </a:p>
          </p:txBody>
        </p:sp>
      </p:grpSp>
      <p:grpSp>
        <p:nvGrpSpPr>
          <p:cNvPr id="433" name="Google Shape;433;p36"/>
          <p:cNvGrpSpPr/>
          <p:nvPr/>
        </p:nvGrpSpPr>
        <p:grpSpPr>
          <a:xfrm>
            <a:off x="2911360" y="5068817"/>
            <a:ext cx="1310315" cy="413579"/>
            <a:chOff x="169021" y="35"/>
            <a:chExt cx="1310315" cy="524126"/>
          </a:xfrm>
        </p:grpSpPr>
        <p:sp>
          <p:nvSpPr>
            <p:cNvPr id="434" name="Google Shape;434;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Axesse</a:t>
              </a:r>
              <a:endParaRPr sz="1600">
                <a:solidFill>
                  <a:schemeClr val="lt1"/>
                </a:solidFill>
                <a:latin typeface="Calibri"/>
                <a:ea typeface="Calibri"/>
                <a:cs typeface="Calibri"/>
                <a:sym typeface="Calibri"/>
              </a:endParaRPr>
            </a:p>
          </p:txBody>
        </p:sp>
      </p:grpSp>
      <p:grpSp>
        <p:nvGrpSpPr>
          <p:cNvPr id="436" name="Google Shape;436;p36"/>
          <p:cNvGrpSpPr/>
          <p:nvPr/>
        </p:nvGrpSpPr>
        <p:grpSpPr>
          <a:xfrm>
            <a:off x="526472" y="5061907"/>
            <a:ext cx="1355922" cy="465149"/>
            <a:chOff x="169021" y="35"/>
            <a:chExt cx="1310315" cy="524126"/>
          </a:xfrm>
        </p:grpSpPr>
        <p:sp>
          <p:nvSpPr>
            <p:cNvPr id="437" name="Google Shape;437;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6"/>
            <p:cNvSpPr/>
            <p:nvPr/>
          </p:nvSpPr>
          <p:spPr>
            <a:xfrm>
              <a:off x="431084" y="50356"/>
              <a:ext cx="786189" cy="423482"/>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Infinity</a:t>
              </a:r>
              <a:endParaRPr sz="1600">
                <a:solidFill>
                  <a:schemeClr val="lt1"/>
                </a:solidFill>
                <a:latin typeface="Calibri"/>
                <a:ea typeface="Calibri"/>
                <a:cs typeface="Calibri"/>
                <a:sym typeface="Calibri"/>
              </a:endParaRPr>
            </a:p>
          </p:txBody>
        </p:sp>
      </p:grpSp>
      <p:grpSp>
        <p:nvGrpSpPr>
          <p:cNvPr id="439" name="Google Shape;439;p36"/>
          <p:cNvGrpSpPr/>
          <p:nvPr/>
        </p:nvGrpSpPr>
        <p:grpSpPr>
          <a:xfrm>
            <a:off x="7376669" y="5061907"/>
            <a:ext cx="1310315" cy="413579"/>
            <a:chOff x="169021" y="35"/>
            <a:chExt cx="1310315" cy="524126"/>
          </a:xfrm>
        </p:grpSpPr>
        <p:sp>
          <p:nvSpPr>
            <p:cNvPr id="440" name="Google Shape;440;p36"/>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6"/>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Unity</a:t>
              </a:r>
              <a:endParaRPr sz="1600">
                <a:solidFill>
                  <a:schemeClr val="lt1"/>
                </a:solidFill>
                <a:latin typeface="Calibri"/>
                <a:ea typeface="Calibri"/>
                <a:cs typeface="Calibri"/>
                <a:sym typeface="Calibri"/>
              </a:endParaRPr>
            </a:p>
          </p:txBody>
        </p:sp>
      </p:grpSp>
      <p:pic>
        <p:nvPicPr>
          <p:cNvPr id="442" name="Google Shape;442;p36"/>
          <p:cNvPicPr preferRelativeResize="0"/>
          <p:nvPr/>
        </p:nvPicPr>
        <p:blipFill rotWithShape="1">
          <a:blip r:embed="rId12">
            <a:alphaModFix/>
          </a:blip>
          <a:srcRect b="0" l="0" r="0" t="0"/>
          <a:stretch/>
        </p:blipFill>
        <p:spPr>
          <a:xfrm>
            <a:off x="154055" y="2181842"/>
            <a:ext cx="8851344" cy="252181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3"/>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21"/>
                                        </p:tgtEl>
                                        <p:attrNameLst>
                                          <p:attrName>style.visibility</p:attrName>
                                        </p:attrNameLst>
                                      </p:cBhvr>
                                      <p:to>
                                        <p:strVal val="visible"/>
                                      </p:to>
                                    </p:set>
                                  </p:childTnLst>
                                </p:cTn>
                              </p:par>
                              <p:par>
                                <p:cTn fill="hold" nodeType="withEffect" presetClass="entr" presetID="1" presetSubtype="0">
                                  <p:stCondLst>
                                    <p:cond delay="1000"/>
                                  </p:stCondLst>
                                  <p:childTnLst>
                                    <p:set>
                                      <p:cBhvr>
                                        <p:cTn dur="1" fill="hold">
                                          <p:stCondLst>
                                            <p:cond delay="0"/>
                                          </p:stCondLst>
                                        </p:cTn>
                                        <p:tgtEl>
                                          <p:spTgt spid="427"/>
                                        </p:tgtEl>
                                        <p:attrNameLst>
                                          <p:attrName>style.visibility</p:attrName>
                                        </p:attrNameLst>
                                      </p:cBhvr>
                                      <p:to>
                                        <p:strVal val="visible"/>
                                      </p:to>
                                    </p:set>
                                  </p:childTnLst>
                                </p:cTn>
                              </p:par>
                              <p:par>
                                <p:cTn fill="hold" nodeType="withEffect" presetClass="entr" presetID="1" presetSubtype="0">
                                  <p:stCondLst>
                                    <p:cond delay="1500"/>
                                  </p:stCondLst>
                                  <p:childTnLst>
                                    <p:set>
                                      <p:cBhvr>
                                        <p:cTn dur="1" fill="hold">
                                          <p:stCondLst>
                                            <p:cond delay="0"/>
                                          </p:stCondLst>
                                        </p:cTn>
                                        <p:tgtEl>
                                          <p:spTgt spid="4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6"/>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33"/>
                                        </p:tgtEl>
                                        <p:attrNameLst>
                                          <p:attrName>style.visibility</p:attrName>
                                        </p:attrNameLst>
                                      </p:cBhvr>
                                      <p:to>
                                        <p:strVal val="visible"/>
                                      </p:to>
                                    </p:set>
                                  </p:childTnLst>
                                </p:cTn>
                              </p:par>
                              <p:par>
                                <p:cTn fill="hold" nodeType="withEffect" presetClass="entr" presetID="1" presetSubtype="0">
                                  <p:stCondLst>
                                    <p:cond delay="1000"/>
                                  </p:stCondLst>
                                  <p:childTnLst>
                                    <p:set>
                                      <p:cBhvr>
                                        <p:cTn dur="1" fill="hold">
                                          <p:stCondLst>
                                            <p:cond delay="0"/>
                                          </p:stCondLst>
                                        </p:cTn>
                                        <p:tgtEl>
                                          <p:spTgt spid="430"/>
                                        </p:tgtEl>
                                        <p:attrNameLst>
                                          <p:attrName>style.visibility</p:attrName>
                                        </p:attrNameLst>
                                      </p:cBhvr>
                                      <p:to>
                                        <p:strVal val="visible"/>
                                      </p:to>
                                    </p:set>
                                  </p:childTnLst>
                                </p:cTn>
                              </p:par>
                              <p:par>
                                <p:cTn fill="hold" nodeType="withEffect" presetClass="entr" presetID="1" presetSubtype="0">
                                  <p:stCondLst>
                                    <p:cond delay="1500"/>
                                  </p:stCondLst>
                                  <p:childTnLst>
                                    <p:set>
                                      <p:cBhvr>
                                        <p:cTn dur="1" fill="hold">
                                          <p:stCondLst>
                                            <p:cond delay="0"/>
                                          </p:stCondLst>
                                        </p:cTn>
                                        <p:tgtEl>
                                          <p:spTgt spid="4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sp>
        <p:nvSpPr>
          <p:cNvPr id="448" name="Google Shape;448;p37"/>
          <p:cNvSpPr txBox="1"/>
          <p:nvPr>
            <p:ph type="title"/>
          </p:nvPr>
        </p:nvSpPr>
        <p:spPr>
          <a:xfrm>
            <a:off x="1763688" y="188640"/>
            <a:ext cx="5400600" cy="57606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959"/>
              <a:buFont typeface="Calibri"/>
              <a:buNone/>
            </a:pPr>
            <a:r>
              <a:rPr b="1" lang="en-IN" sz="3959">
                <a:solidFill>
                  <a:srgbClr val="FF0000"/>
                </a:solidFill>
              </a:rPr>
              <a:t>Comparison chart</a:t>
            </a:r>
            <a:endParaRPr/>
          </a:p>
        </p:txBody>
      </p:sp>
      <p:pic>
        <p:nvPicPr>
          <p:cNvPr id="449" name="Google Shape;449;p37"/>
          <p:cNvPicPr preferRelativeResize="0"/>
          <p:nvPr/>
        </p:nvPicPr>
        <p:blipFill rotWithShape="1">
          <a:blip r:embed="rId3">
            <a:alphaModFix/>
          </a:blip>
          <a:srcRect b="0" l="0" r="0" t="0"/>
          <a:stretch/>
        </p:blipFill>
        <p:spPr>
          <a:xfrm>
            <a:off x="-11972" y="908720"/>
            <a:ext cx="9155972" cy="57521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pic>
        <p:nvPicPr>
          <p:cNvPr id="455" name="Google Shape;455;p38"/>
          <p:cNvPicPr preferRelativeResize="0"/>
          <p:nvPr/>
        </p:nvPicPr>
        <p:blipFill rotWithShape="1">
          <a:blip r:embed="rId3">
            <a:alphaModFix/>
          </a:blip>
          <a:srcRect b="0" l="0" r="0" t="0"/>
          <a:stretch/>
        </p:blipFill>
        <p:spPr>
          <a:xfrm>
            <a:off x="2367314" y="4042682"/>
            <a:ext cx="2120091" cy="2023035"/>
          </a:xfrm>
          <a:prstGeom prst="rect">
            <a:avLst/>
          </a:prstGeom>
          <a:noFill/>
          <a:ln>
            <a:noFill/>
          </a:ln>
        </p:spPr>
      </p:pic>
      <p:grpSp>
        <p:nvGrpSpPr>
          <p:cNvPr id="456" name="Google Shape;456;p38"/>
          <p:cNvGrpSpPr/>
          <p:nvPr/>
        </p:nvGrpSpPr>
        <p:grpSpPr>
          <a:xfrm>
            <a:off x="2902690" y="4509120"/>
            <a:ext cx="1428847" cy="405005"/>
            <a:chOff x="7420906" y="135215"/>
            <a:chExt cx="1428847" cy="469964"/>
          </a:xfrm>
        </p:grpSpPr>
        <p:sp>
          <p:nvSpPr>
            <p:cNvPr id="457" name="Google Shape;457;p38"/>
            <p:cNvSpPr/>
            <p:nvPr/>
          </p:nvSpPr>
          <p:spPr>
            <a:xfrm>
              <a:off x="7420906" y="140406"/>
              <a:ext cx="1428847" cy="464773"/>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8"/>
            <p:cNvSpPr/>
            <p:nvPr/>
          </p:nvSpPr>
          <p:spPr>
            <a:xfrm>
              <a:off x="7738088" y="135215"/>
              <a:ext cx="857308" cy="464773"/>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Unique</a:t>
              </a:r>
              <a:endParaRPr sz="1600">
                <a:solidFill>
                  <a:schemeClr val="lt1"/>
                </a:solidFill>
                <a:latin typeface="Calibri"/>
                <a:ea typeface="Calibri"/>
                <a:cs typeface="Calibri"/>
                <a:sym typeface="Calibri"/>
              </a:endParaRPr>
            </a:p>
          </p:txBody>
        </p:sp>
      </p:grpSp>
      <p:pic>
        <p:nvPicPr>
          <p:cNvPr id="459" name="Google Shape;459;p38"/>
          <p:cNvPicPr preferRelativeResize="0"/>
          <p:nvPr/>
        </p:nvPicPr>
        <p:blipFill rotWithShape="1">
          <a:blip r:embed="rId4">
            <a:alphaModFix/>
          </a:blip>
          <a:srcRect b="0" l="0" r="0" t="0"/>
          <a:stretch/>
        </p:blipFill>
        <p:spPr>
          <a:xfrm>
            <a:off x="81918" y="667116"/>
            <a:ext cx="2131076" cy="2043112"/>
          </a:xfrm>
          <a:prstGeom prst="rect">
            <a:avLst/>
          </a:prstGeom>
          <a:noFill/>
          <a:ln>
            <a:noFill/>
          </a:ln>
        </p:spPr>
      </p:pic>
      <p:grpSp>
        <p:nvGrpSpPr>
          <p:cNvPr id="460" name="Google Shape;460;p38"/>
          <p:cNvGrpSpPr/>
          <p:nvPr/>
        </p:nvGrpSpPr>
        <p:grpSpPr>
          <a:xfrm>
            <a:off x="339956" y="1302820"/>
            <a:ext cx="1547124" cy="405005"/>
            <a:chOff x="169021" y="35"/>
            <a:chExt cx="1310315" cy="524126"/>
          </a:xfrm>
        </p:grpSpPr>
        <p:sp>
          <p:nvSpPr>
            <p:cNvPr id="461" name="Google Shape;461;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8"/>
            <p:cNvSpPr/>
            <p:nvPr/>
          </p:nvSpPr>
          <p:spPr>
            <a:xfrm>
              <a:off x="330803"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500">
                  <a:solidFill>
                    <a:schemeClr val="lt1"/>
                  </a:solidFill>
                  <a:latin typeface="Calibri"/>
                  <a:ea typeface="Calibri"/>
                  <a:cs typeface="Calibri"/>
                  <a:sym typeface="Calibri"/>
                </a:rPr>
                <a:t>Clinac 21EX</a:t>
              </a:r>
              <a:endParaRPr sz="1500">
                <a:solidFill>
                  <a:schemeClr val="lt1"/>
                </a:solidFill>
                <a:latin typeface="Calibri"/>
                <a:ea typeface="Calibri"/>
                <a:cs typeface="Calibri"/>
                <a:sym typeface="Calibri"/>
              </a:endParaRPr>
            </a:p>
          </p:txBody>
        </p:sp>
      </p:grpSp>
      <p:pic>
        <p:nvPicPr>
          <p:cNvPr id="463" name="Google Shape;463;p38"/>
          <p:cNvPicPr preferRelativeResize="0"/>
          <p:nvPr/>
        </p:nvPicPr>
        <p:blipFill rotWithShape="1">
          <a:blip r:embed="rId5">
            <a:alphaModFix/>
          </a:blip>
          <a:srcRect b="0" l="0" r="0" t="0"/>
          <a:stretch/>
        </p:blipFill>
        <p:spPr>
          <a:xfrm>
            <a:off x="2378122" y="673605"/>
            <a:ext cx="2131076" cy="2043112"/>
          </a:xfrm>
          <a:prstGeom prst="rect">
            <a:avLst/>
          </a:prstGeom>
          <a:noFill/>
          <a:ln>
            <a:noFill/>
          </a:ln>
        </p:spPr>
      </p:pic>
      <p:pic>
        <p:nvPicPr>
          <p:cNvPr id="464" name="Google Shape;464;p38"/>
          <p:cNvPicPr preferRelativeResize="0"/>
          <p:nvPr/>
        </p:nvPicPr>
        <p:blipFill rotWithShape="1">
          <a:blip r:embed="rId6">
            <a:alphaModFix/>
          </a:blip>
          <a:srcRect b="0" l="0" r="0" t="0"/>
          <a:stretch/>
        </p:blipFill>
        <p:spPr>
          <a:xfrm>
            <a:off x="113691" y="4028989"/>
            <a:ext cx="2146213" cy="2050422"/>
          </a:xfrm>
          <a:prstGeom prst="rect">
            <a:avLst/>
          </a:prstGeom>
          <a:noFill/>
          <a:ln>
            <a:noFill/>
          </a:ln>
        </p:spPr>
      </p:pic>
      <p:grpSp>
        <p:nvGrpSpPr>
          <p:cNvPr id="465" name="Google Shape;465;p38"/>
          <p:cNvGrpSpPr/>
          <p:nvPr/>
        </p:nvGrpSpPr>
        <p:grpSpPr>
          <a:xfrm>
            <a:off x="413235" y="4509120"/>
            <a:ext cx="1547124" cy="405005"/>
            <a:chOff x="169021" y="35"/>
            <a:chExt cx="1310315" cy="524126"/>
          </a:xfrm>
        </p:grpSpPr>
        <p:sp>
          <p:nvSpPr>
            <p:cNvPr id="466" name="Google Shape;466;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8"/>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TrueBeam</a:t>
              </a:r>
              <a:endParaRPr sz="1600">
                <a:solidFill>
                  <a:schemeClr val="lt1"/>
                </a:solidFill>
                <a:latin typeface="Calibri"/>
                <a:ea typeface="Calibri"/>
                <a:cs typeface="Calibri"/>
                <a:sym typeface="Calibri"/>
              </a:endParaRPr>
            </a:p>
          </p:txBody>
        </p:sp>
      </p:grpSp>
      <p:pic>
        <p:nvPicPr>
          <p:cNvPr id="468" name="Google Shape;468;p38"/>
          <p:cNvPicPr preferRelativeResize="0"/>
          <p:nvPr/>
        </p:nvPicPr>
        <p:blipFill rotWithShape="1">
          <a:blip r:embed="rId7">
            <a:alphaModFix/>
          </a:blip>
          <a:srcRect b="0" l="0" r="0" t="0"/>
          <a:stretch/>
        </p:blipFill>
        <p:spPr>
          <a:xfrm>
            <a:off x="4674596" y="654419"/>
            <a:ext cx="2136371" cy="2049601"/>
          </a:xfrm>
          <a:prstGeom prst="rect">
            <a:avLst/>
          </a:prstGeom>
          <a:noFill/>
          <a:ln>
            <a:noFill/>
          </a:ln>
        </p:spPr>
      </p:pic>
      <p:grpSp>
        <p:nvGrpSpPr>
          <p:cNvPr id="469" name="Google Shape;469;p38"/>
          <p:cNvGrpSpPr/>
          <p:nvPr/>
        </p:nvGrpSpPr>
        <p:grpSpPr>
          <a:xfrm>
            <a:off x="5070763" y="1279179"/>
            <a:ext cx="1436121" cy="426958"/>
            <a:chOff x="5128953" y="97449"/>
            <a:chExt cx="1436121" cy="426958"/>
          </a:xfrm>
        </p:grpSpPr>
        <p:sp>
          <p:nvSpPr>
            <p:cNvPr id="470" name="Google Shape;470;p38"/>
            <p:cNvSpPr/>
            <p:nvPr/>
          </p:nvSpPr>
          <p:spPr>
            <a:xfrm>
              <a:off x="5128953" y="97449"/>
              <a:ext cx="1436121" cy="426958"/>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8"/>
            <p:cNvSpPr/>
            <p:nvPr/>
          </p:nvSpPr>
          <p:spPr>
            <a:xfrm>
              <a:off x="5400743" y="97449"/>
              <a:ext cx="861673" cy="426958"/>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Clinac iX</a:t>
              </a:r>
              <a:endParaRPr sz="1600">
                <a:solidFill>
                  <a:schemeClr val="lt1"/>
                </a:solidFill>
                <a:latin typeface="Calibri"/>
                <a:ea typeface="Calibri"/>
                <a:cs typeface="Calibri"/>
                <a:sym typeface="Calibri"/>
              </a:endParaRPr>
            </a:p>
          </p:txBody>
        </p:sp>
      </p:grpSp>
      <p:pic>
        <p:nvPicPr>
          <p:cNvPr id="472" name="Google Shape;472;p38"/>
          <p:cNvPicPr preferRelativeResize="0"/>
          <p:nvPr/>
        </p:nvPicPr>
        <p:blipFill rotWithShape="1">
          <a:blip r:embed="rId8">
            <a:alphaModFix/>
          </a:blip>
          <a:srcRect b="0" l="0" r="0" t="0"/>
          <a:stretch/>
        </p:blipFill>
        <p:spPr>
          <a:xfrm>
            <a:off x="4643432" y="4028988"/>
            <a:ext cx="2131076" cy="2050422"/>
          </a:xfrm>
          <a:prstGeom prst="rect">
            <a:avLst/>
          </a:prstGeom>
          <a:noFill/>
          <a:ln>
            <a:noFill/>
          </a:ln>
        </p:spPr>
      </p:pic>
      <p:grpSp>
        <p:nvGrpSpPr>
          <p:cNvPr id="473" name="Google Shape;473;p38"/>
          <p:cNvGrpSpPr/>
          <p:nvPr/>
        </p:nvGrpSpPr>
        <p:grpSpPr>
          <a:xfrm>
            <a:off x="2712935" y="1290156"/>
            <a:ext cx="1547124" cy="405005"/>
            <a:chOff x="169021" y="35"/>
            <a:chExt cx="1310315" cy="524126"/>
          </a:xfrm>
        </p:grpSpPr>
        <p:sp>
          <p:nvSpPr>
            <p:cNvPr id="474" name="Google Shape;474;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8"/>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500">
                  <a:solidFill>
                    <a:schemeClr val="lt1"/>
                  </a:solidFill>
                  <a:latin typeface="Calibri"/>
                  <a:ea typeface="Calibri"/>
                  <a:cs typeface="Calibri"/>
                  <a:sym typeface="Calibri"/>
                </a:rPr>
                <a:t>Clinac 2100C/D</a:t>
              </a:r>
              <a:endParaRPr sz="1500">
                <a:solidFill>
                  <a:schemeClr val="lt1"/>
                </a:solidFill>
                <a:latin typeface="Calibri"/>
                <a:ea typeface="Calibri"/>
                <a:cs typeface="Calibri"/>
                <a:sym typeface="Calibri"/>
              </a:endParaRPr>
            </a:p>
          </p:txBody>
        </p:sp>
      </p:grpSp>
      <p:pic>
        <p:nvPicPr>
          <p:cNvPr id="476" name="Google Shape;476;p38"/>
          <p:cNvPicPr preferRelativeResize="0"/>
          <p:nvPr/>
        </p:nvPicPr>
        <p:blipFill rotWithShape="1">
          <a:blip r:embed="rId9">
            <a:alphaModFix/>
          </a:blip>
          <a:srcRect b="0" l="0" r="0" t="0"/>
          <a:stretch/>
        </p:blipFill>
        <p:spPr>
          <a:xfrm>
            <a:off x="6915553" y="709427"/>
            <a:ext cx="2131076" cy="2050422"/>
          </a:xfrm>
          <a:prstGeom prst="rect">
            <a:avLst/>
          </a:prstGeom>
          <a:noFill/>
          <a:ln>
            <a:noFill/>
          </a:ln>
        </p:spPr>
      </p:pic>
      <p:pic>
        <p:nvPicPr>
          <p:cNvPr id="477" name="Google Shape;477;p38"/>
          <p:cNvPicPr preferRelativeResize="0"/>
          <p:nvPr/>
        </p:nvPicPr>
        <p:blipFill rotWithShape="1">
          <a:blip r:embed="rId10">
            <a:alphaModFix/>
          </a:blip>
          <a:srcRect b="0" l="0" r="0" t="0"/>
          <a:stretch/>
        </p:blipFill>
        <p:spPr>
          <a:xfrm>
            <a:off x="6895285" y="4042682"/>
            <a:ext cx="2160020" cy="2050422"/>
          </a:xfrm>
          <a:prstGeom prst="rect">
            <a:avLst/>
          </a:prstGeom>
          <a:noFill/>
          <a:ln>
            <a:noFill/>
          </a:ln>
        </p:spPr>
      </p:pic>
      <p:grpSp>
        <p:nvGrpSpPr>
          <p:cNvPr id="478" name="Google Shape;478;p38"/>
          <p:cNvGrpSpPr/>
          <p:nvPr/>
        </p:nvGrpSpPr>
        <p:grpSpPr>
          <a:xfrm>
            <a:off x="7207134" y="1283667"/>
            <a:ext cx="1547124" cy="405005"/>
            <a:chOff x="169021" y="35"/>
            <a:chExt cx="1310315" cy="524126"/>
          </a:xfrm>
        </p:grpSpPr>
        <p:sp>
          <p:nvSpPr>
            <p:cNvPr id="479" name="Google Shape;479;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8"/>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Trilogy</a:t>
              </a:r>
              <a:endParaRPr sz="1600">
                <a:solidFill>
                  <a:schemeClr val="lt1"/>
                </a:solidFill>
                <a:latin typeface="Calibri"/>
                <a:ea typeface="Calibri"/>
                <a:cs typeface="Calibri"/>
                <a:sym typeface="Calibri"/>
              </a:endParaRPr>
            </a:p>
          </p:txBody>
        </p:sp>
      </p:grpSp>
      <p:grpSp>
        <p:nvGrpSpPr>
          <p:cNvPr id="481" name="Google Shape;481;p38"/>
          <p:cNvGrpSpPr/>
          <p:nvPr/>
        </p:nvGrpSpPr>
        <p:grpSpPr>
          <a:xfrm>
            <a:off x="7202894" y="4521156"/>
            <a:ext cx="1547124" cy="405005"/>
            <a:chOff x="169021" y="35"/>
            <a:chExt cx="1310315" cy="524126"/>
          </a:xfrm>
        </p:grpSpPr>
        <p:sp>
          <p:nvSpPr>
            <p:cNvPr id="482" name="Google Shape;482;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Halcyon</a:t>
              </a:r>
              <a:endParaRPr sz="1600">
                <a:solidFill>
                  <a:schemeClr val="lt1"/>
                </a:solidFill>
                <a:latin typeface="Calibri"/>
                <a:ea typeface="Calibri"/>
                <a:cs typeface="Calibri"/>
                <a:sym typeface="Calibri"/>
              </a:endParaRPr>
            </a:p>
          </p:txBody>
        </p:sp>
      </p:grpSp>
      <p:grpSp>
        <p:nvGrpSpPr>
          <p:cNvPr id="484" name="Google Shape;484;p38"/>
          <p:cNvGrpSpPr/>
          <p:nvPr/>
        </p:nvGrpSpPr>
        <p:grpSpPr>
          <a:xfrm>
            <a:off x="4913584" y="4521157"/>
            <a:ext cx="1547124" cy="405005"/>
            <a:chOff x="169021" y="35"/>
            <a:chExt cx="1310315" cy="524126"/>
          </a:xfrm>
        </p:grpSpPr>
        <p:sp>
          <p:nvSpPr>
            <p:cNvPr id="485" name="Google Shape;485;p38"/>
            <p:cNvSpPr/>
            <p:nvPr/>
          </p:nvSpPr>
          <p:spPr>
            <a:xfrm>
              <a:off x="169021" y="35"/>
              <a:ext cx="1310315" cy="524126"/>
            </a:xfrm>
            <a:prstGeom prst="chevron">
              <a:avLst>
                <a:gd fmla="val 50000" name="adj"/>
              </a:avLst>
            </a:prstGeom>
            <a:solidFill>
              <a:srgbClr val="BF504D"/>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8"/>
            <p:cNvSpPr/>
            <p:nvPr/>
          </p:nvSpPr>
          <p:spPr>
            <a:xfrm>
              <a:off x="431084" y="35"/>
              <a:ext cx="786189" cy="524126"/>
            </a:xfrm>
            <a:prstGeom prst="rect">
              <a:avLst/>
            </a:prstGeom>
            <a:noFill/>
            <a:ln>
              <a:noFill/>
            </a:ln>
          </p:spPr>
          <p:txBody>
            <a:bodyPr anchorCtr="0" anchor="ctr" bIns="10150" lIns="20300" spcFirstLastPara="1" rIns="0" wrap="square" tIns="10150">
              <a:noAutofit/>
            </a:bodyPr>
            <a:lstStyle/>
            <a:p>
              <a:pPr indent="0" lvl="0" marL="0" marR="0" rtl="0" algn="ctr">
                <a:lnSpc>
                  <a:spcPct val="90000"/>
                </a:lnSpc>
                <a:spcBef>
                  <a:spcPts val="0"/>
                </a:spcBef>
                <a:spcAft>
                  <a:spcPts val="0"/>
                </a:spcAft>
                <a:buNone/>
              </a:pPr>
              <a:r>
                <a:rPr i="1" lang="en-IN" sz="1600">
                  <a:solidFill>
                    <a:schemeClr val="lt1"/>
                  </a:solidFill>
                  <a:latin typeface="Calibri"/>
                  <a:ea typeface="Calibri"/>
                  <a:cs typeface="Calibri"/>
                  <a:sym typeface="Calibri"/>
                </a:rPr>
                <a:t>Edge</a:t>
              </a:r>
              <a:endParaRPr sz="1600">
                <a:solidFill>
                  <a:schemeClr val="lt1"/>
                </a:solidFill>
                <a:latin typeface="Calibri"/>
                <a:ea typeface="Calibri"/>
                <a:cs typeface="Calibri"/>
                <a:sym typeface="Calibri"/>
              </a:endParaRPr>
            </a:p>
          </p:txBody>
        </p:sp>
      </p:grpSp>
      <p:pic>
        <p:nvPicPr>
          <p:cNvPr id="487" name="Google Shape;487;p38"/>
          <p:cNvPicPr preferRelativeResize="0"/>
          <p:nvPr/>
        </p:nvPicPr>
        <p:blipFill rotWithShape="1">
          <a:blip r:embed="rId11">
            <a:alphaModFix/>
          </a:blip>
          <a:srcRect b="0" l="0" r="0" t="0"/>
          <a:stretch/>
        </p:blipFill>
        <p:spPr>
          <a:xfrm>
            <a:off x="95711" y="2399258"/>
            <a:ext cx="8867116" cy="1816481"/>
          </a:xfrm>
          <a:prstGeom prst="rect">
            <a:avLst/>
          </a:prstGeom>
          <a:noFill/>
          <a:ln>
            <a:noFill/>
          </a:ln>
        </p:spPr>
      </p:pic>
      <p:sp>
        <p:nvSpPr>
          <p:cNvPr id="488" name="Google Shape;488;p38"/>
          <p:cNvSpPr txBox="1"/>
          <p:nvPr>
            <p:ph type="title"/>
          </p:nvPr>
        </p:nvSpPr>
        <p:spPr>
          <a:xfrm>
            <a:off x="1186797" y="65717"/>
            <a:ext cx="5915000" cy="634082"/>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Any more shapes??</a:t>
            </a:r>
            <a:endParaRPr b="1" sz="3200">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0"/>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73"/>
                                        </p:tgtEl>
                                        <p:attrNameLst>
                                          <p:attrName>style.visibility</p:attrName>
                                        </p:attrNameLst>
                                      </p:cBhvr>
                                      <p:to>
                                        <p:strVal val="visible"/>
                                      </p:to>
                                    </p:set>
                                  </p:childTnLst>
                                </p:cTn>
                              </p:par>
                              <p:par>
                                <p:cTn fill="hold" nodeType="withEffect" presetClass="entr" presetID="1" presetSubtype="0">
                                  <p:stCondLst>
                                    <p:cond delay="1000"/>
                                  </p:stCondLst>
                                  <p:childTnLst>
                                    <p:set>
                                      <p:cBhvr>
                                        <p:cTn dur="1" fill="hold">
                                          <p:stCondLst>
                                            <p:cond delay="0"/>
                                          </p:stCondLst>
                                        </p:cTn>
                                        <p:tgtEl>
                                          <p:spTgt spid="469"/>
                                        </p:tgtEl>
                                        <p:attrNameLst>
                                          <p:attrName>style.visibility</p:attrName>
                                        </p:attrNameLst>
                                      </p:cBhvr>
                                      <p:to>
                                        <p:strVal val="visible"/>
                                      </p:to>
                                    </p:set>
                                  </p:childTnLst>
                                </p:cTn>
                              </p:par>
                              <p:par>
                                <p:cTn fill="hold" nodeType="withEffect" presetClass="entr" presetID="1" presetSubtype="0">
                                  <p:stCondLst>
                                    <p:cond delay="1500"/>
                                  </p:stCondLst>
                                  <p:childTnLst>
                                    <p:set>
                                      <p:cBhvr>
                                        <p:cTn dur="1" fill="hold">
                                          <p:stCondLst>
                                            <p:cond delay="0"/>
                                          </p:stCondLst>
                                        </p:cTn>
                                        <p:tgtEl>
                                          <p:spTgt spid="4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56"/>
                                        </p:tgtEl>
                                        <p:attrNameLst>
                                          <p:attrName>style.visibility</p:attrName>
                                        </p:attrNameLst>
                                      </p:cBhvr>
                                      <p:to>
                                        <p:strVal val="visible"/>
                                      </p:to>
                                    </p:set>
                                  </p:childTnLst>
                                </p:cTn>
                              </p:par>
                              <p:par>
                                <p:cTn fill="hold" nodeType="withEffect" presetClass="entr" presetID="1" presetSubtype="0">
                                  <p:stCondLst>
                                    <p:cond delay="1000"/>
                                  </p:stCondLst>
                                  <p:childTnLst>
                                    <p:set>
                                      <p:cBhvr>
                                        <p:cTn dur="1" fill="hold">
                                          <p:stCondLst>
                                            <p:cond delay="0"/>
                                          </p:stCondLst>
                                        </p:cTn>
                                        <p:tgtEl>
                                          <p:spTgt spid="484"/>
                                        </p:tgtEl>
                                        <p:attrNameLst>
                                          <p:attrName>style.visibility</p:attrName>
                                        </p:attrNameLst>
                                      </p:cBhvr>
                                      <p:to>
                                        <p:strVal val="visible"/>
                                      </p:to>
                                    </p:set>
                                  </p:childTnLst>
                                </p:cTn>
                              </p:par>
                              <p:par>
                                <p:cTn fill="hold" nodeType="withEffect" presetClass="entr" presetID="1" presetSubtype="0">
                                  <p:stCondLst>
                                    <p:cond delay="1500"/>
                                  </p:stCondLst>
                                  <p:childTnLst>
                                    <p:set>
                                      <p:cBhvr>
                                        <p:cTn dur="1" fill="hold">
                                          <p:stCondLst>
                                            <p:cond delay="0"/>
                                          </p:stCondLst>
                                        </p:cTn>
                                        <p:tgtEl>
                                          <p:spTgt spid="4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p39"/>
          <p:cNvSpPr txBox="1"/>
          <p:nvPr>
            <p:ph type="title"/>
          </p:nvPr>
        </p:nvSpPr>
        <p:spPr>
          <a:xfrm>
            <a:off x="539552" y="116632"/>
            <a:ext cx="7571184" cy="56207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959"/>
              <a:buFont typeface="Calibri"/>
              <a:buNone/>
            </a:pPr>
            <a:r>
              <a:rPr b="1" lang="en-IN" sz="3959">
                <a:solidFill>
                  <a:srgbClr val="FF0000"/>
                </a:solidFill>
              </a:rPr>
              <a:t>Comparison chart</a:t>
            </a:r>
            <a:endParaRPr sz="3959"/>
          </a:p>
        </p:txBody>
      </p:sp>
      <p:pic>
        <p:nvPicPr>
          <p:cNvPr id="494" name="Google Shape;494;p39"/>
          <p:cNvPicPr preferRelativeResize="0"/>
          <p:nvPr/>
        </p:nvPicPr>
        <p:blipFill rotWithShape="1">
          <a:blip r:embed="rId3">
            <a:alphaModFix/>
          </a:blip>
          <a:srcRect b="0" l="0" r="0" t="0"/>
          <a:stretch/>
        </p:blipFill>
        <p:spPr>
          <a:xfrm>
            <a:off x="323528" y="700184"/>
            <a:ext cx="8735604" cy="56150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5" name="Shape 115"/>
        <p:cNvGrpSpPr/>
        <p:nvPr/>
      </p:nvGrpSpPr>
      <p:grpSpPr>
        <a:xfrm>
          <a:off x="0" y="0"/>
          <a:ext cx="0" cy="0"/>
          <a:chOff x="0" y="0"/>
          <a:chExt cx="0" cy="0"/>
        </a:xfrm>
      </p:grpSpPr>
      <p:pic>
        <p:nvPicPr>
          <p:cNvPr id="116" name="Google Shape;116;p4"/>
          <p:cNvPicPr preferRelativeResize="0"/>
          <p:nvPr/>
        </p:nvPicPr>
        <p:blipFill rotWithShape="1">
          <a:blip r:embed="rId4">
            <a:alphaModFix/>
          </a:blip>
          <a:srcRect b="0" l="0" r="0" t="0"/>
          <a:stretch/>
        </p:blipFill>
        <p:spPr>
          <a:xfrm>
            <a:off x="1043609" y="980728"/>
            <a:ext cx="6319736" cy="2510787"/>
          </a:xfrm>
          <a:prstGeom prst="rect">
            <a:avLst/>
          </a:prstGeom>
          <a:noFill/>
          <a:ln>
            <a:noFill/>
          </a:ln>
        </p:spPr>
      </p:pic>
      <p:sp>
        <p:nvSpPr>
          <p:cNvPr id="117" name="Google Shape;117;p4"/>
          <p:cNvSpPr txBox="1"/>
          <p:nvPr>
            <p:ph type="title"/>
          </p:nvPr>
        </p:nvSpPr>
        <p:spPr>
          <a:xfrm>
            <a:off x="1475656" y="188640"/>
            <a:ext cx="4860032" cy="64807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Five generations</a:t>
            </a:r>
            <a:endParaRPr b="1" sz="3600">
              <a:solidFill>
                <a:srgbClr val="FF0000"/>
              </a:solidFill>
            </a:endParaRPr>
          </a:p>
        </p:txBody>
      </p:sp>
      <p:sp>
        <p:nvSpPr>
          <p:cNvPr id="118" name="Google Shape;118;p4"/>
          <p:cNvSpPr txBox="1"/>
          <p:nvPr>
            <p:ph idx="1" type="body"/>
          </p:nvPr>
        </p:nvSpPr>
        <p:spPr>
          <a:xfrm>
            <a:off x="611560" y="3853323"/>
            <a:ext cx="7992888" cy="2520280"/>
          </a:xfrm>
          <a:prstGeom prst="rect">
            <a:avLst/>
          </a:prstGeom>
          <a:noFill/>
          <a:ln>
            <a:noFill/>
          </a:ln>
        </p:spPr>
        <p:txBody>
          <a:bodyPr anchorCtr="0" anchor="t" bIns="45700" lIns="91425" spcFirstLastPara="1" rIns="91425" wrap="square" tIns="45700">
            <a:normAutofit/>
          </a:bodyPr>
          <a:lstStyle/>
          <a:p>
            <a:pPr indent="-514350" lvl="0" marL="514350" rtl="0" algn="l">
              <a:lnSpc>
                <a:spcPct val="80000"/>
              </a:lnSpc>
              <a:spcBef>
                <a:spcPts val="0"/>
              </a:spcBef>
              <a:spcAft>
                <a:spcPts val="0"/>
              </a:spcAft>
              <a:buClr>
                <a:srgbClr val="FF0000"/>
              </a:buClr>
              <a:buSzPts val="1595"/>
              <a:buFont typeface="Calibri"/>
              <a:buAutoNum type="arabicPeriod"/>
            </a:pPr>
            <a:r>
              <a:rPr b="1" lang="en-IN" sz="1595">
                <a:solidFill>
                  <a:srgbClr val="FF0000"/>
                </a:solidFill>
              </a:rPr>
              <a:t>Low energy photons </a:t>
            </a:r>
            <a:r>
              <a:rPr b="1" lang="en-IN" sz="1595"/>
              <a:t>– </a:t>
            </a:r>
            <a:r>
              <a:rPr lang="en-IN" sz="1595"/>
              <a:t>straight beam, Fixed target &amp; FF, symmetric jaws, single ion chamber. (1953-1961)</a:t>
            </a:r>
            <a:endParaRPr/>
          </a:p>
          <a:p>
            <a:pPr indent="-514350" lvl="0" marL="514350" rtl="0" algn="l">
              <a:lnSpc>
                <a:spcPct val="80000"/>
              </a:lnSpc>
              <a:spcBef>
                <a:spcPts val="450"/>
              </a:spcBef>
              <a:spcAft>
                <a:spcPts val="0"/>
              </a:spcAft>
              <a:buClr>
                <a:srgbClr val="FF0000"/>
              </a:buClr>
              <a:buSzPts val="1595"/>
              <a:buFont typeface="Calibri"/>
              <a:buAutoNum type="arabicPeriod"/>
            </a:pPr>
            <a:r>
              <a:rPr b="1" lang="en-IN" sz="1595">
                <a:solidFill>
                  <a:srgbClr val="FF0000"/>
                </a:solidFill>
              </a:rPr>
              <a:t>Medium energy photons &amp; electrons </a:t>
            </a:r>
            <a:r>
              <a:rPr lang="en-IN" sz="1595"/>
              <a:t>– bent beams, movable target &amp; FF, dual ion chamber, electron cones. (1962-1982)</a:t>
            </a:r>
            <a:endParaRPr/>
          </a:p>
          <a:p>
            <a:pPr indent="-514350" lvl="0" marL="514350" rtl="0" algn="l">
              <a:lnSpc>
                <a:spcPct val="80000"/>
              </a:lnSpc>
              <a:spcBef>
                <a:spcPts val="450"/>
              </a:spcBef>
              <a:spcAft>
                <a:spcPts val="0"/>
              </a:spcAft>
              <a:buClr>
                <a:srgbClr val="FF0000"/>
              </a:buClr>
              <a:buSzPts val="1595"/>
              <a:buFont typeface="Calibri"/>
              <a:buAutoNum type="arabicPeriod"/>
            </a:pPr>
            <a:r>
              <a:rPr b="1" lang="en-IN" sz="1595">
                <a:solidFill>
                  <a:srgbClr val="FF0000"/>
                </a:solidFill>
              </a:rPr>
              <a:t>High energy photons &amp;  electrons </a:t>
            </a:r>
            <a:r>
              <a:rPr lang="en-IN" sz="1595"/>
              <a:t>– Dual photons &amp; multiple electrons, bending magnet, dual scattering foils, asymmetric collimator.</a:t>
            </a:r>
            <a:endParaRPr/>
          </a:p>
          <a:p>
            <a:pPr indent="-514350" lvl="0" marL="514350" rtl="0" algn="l">
              <a:lnSpc>
                <a:spcPct val="80000"/>
              </a:lnSpc>
              <a:spcBef>
                <a:spcPts val="450"/>
              </a:spcBef>
              <a:spcAft>
                <a:spcPts val="0"/>
              </a:spcAft>
              <a:buClr>
                <a:srgbClr val="FF0000"/>
              </a:buClr>
              <a:buSzPts val="1595"/>
              <a:buFont typeface="Calibri"/>
              <a:buAutoNum type="arabicPeriod"/>
            </a:pPr>
            <a:r>
              <a:rPr b="1" lang="en-IN" sz="1595">
                <a:solidFill>
                  <a:srgbClr val="FF0000"/>
                </a:solidFill>
              </a:rPr>
              <a:t>Multiple energy photons and electrons </a:t>
            </a:r>
            <a:r>
              <a:rPr lang="en-IN" sz="1595"/>
              <a:t>– Computer controlled operation, dynamic wedge, EPID, MLC.</a:t>
            </a:r>
            <a:endParaRPr/>
          </a:p>
          <a:p>
            <a:pPr indent="-514350" lvl="0" marL="514350" rtl="0" algn="l">
              <a:lnSpc>
                <a:spcPct val="80000"/>
              </a:lnSpc>
              <a:spcBef>
                <a:spcPts val="450"/>
              </a:spcBef>
              <a:spcAft>
                <a:spcPts val="0"/>
              </a:spcAft>
              <a:buClr>
                <a:srgbClr val="FF0000"/>
              </a:buClr>
              <a:buSzPts val="1595"/>
              <a:buFont typeface="Calibri"/>
              <a:buAutoNum type="arabicPeriod"/>
            </a:pPr>
            <a:r>
              <a:rPr b="1" lang="en-IN" sz="1595">
                <a:solidFill>
                  <a:srgbClr val="FF0000"/>
                </a:solidFill>
              </a:rPr>
              <a:t>Multiple energy system with photon modulation </a:t>
            </a:r>
            <a:r>
              <a:rPr lang="en-IN" sz="1595"/>
              <a:t>– Intensity modulation with MLC, gantry and dose rate, Image guided system.</a:t>
            </a:r>
            <a:endParaRPr/>
          </a:p>
          <a:p>
            <a:pPr indent="-231140" lvl="0" marL="342900" rtl="0" algn="l">
              <a:lnSpc>
                <a:spcPct val="80000"/>
              </a:lnSpc>
              <a:spcBef>
                <a:spcPts val="352"/>
              </a:spcBef>
              <a:spcAft>
                <a:spcPts val="0"/>
              </a:spcAft>
              <a:buClr>
                <a:schemeClr val="dk1"/>
              </a:buClr>
              <a:buSzPts val="1760"/>
              <a:buNone/>
            </a:pPr>
            <a:r>
              <a:t/>
            </a:r>
            <a:endParaRPr sz="1760"/>
          </a:p>
          <a:p>
            <a:pPr indent="-231140" lvl="0" marL="342900" rtl="0" algn="l">
              <a:lnSpc>
                <a:spcPct val="80000"/>
              </a:lnSpc>
              <a:spcBef>
                <a:spcPts val="352"/>
              </a:spcBef>
              <a:spcAft>
                <a:spcPts val="0"/>
              </a:spcAft>
              <a:buClr>
                <a:schemeClr val="dk1"/>
              </a:buClr>
              <a:buSzPts val="1760"/>
              <a:buNone/>
            </a:pPr>
            <a:r>
              <a:t/>
            </a:r>
            <a:endParaRPr sz="176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98" name="Shape 498"/>
        <p:cNvGrpSpPr/>
        <p:nvPr/>
      </p:nvGrpSpPr>
      <p:grpSpPr>
        <a:xfrm>
          <a:off x="0" y="0"/>
          <a:ext cx="0" cy="0"/>
          <a:chOff x="0" y="0"/>
          <a:chExt cx="0" cy="0"/>
        </a:xfrm>
      </p:grpSpPr>
      <p:sp>
        <p:nvSpPr>
          <p:cNvPr id="499" name="Google Shape;499;p40"/>
          <p:cNvSpPr txBox="1"/>
          <p:nvPr>
            <p:ph idx="1" type="body"/>
          </p:nvPr>
        </p:nvSpPr>
        <p:spPr>
          <a:xfrm>
            <a:off x="251520" y="3717032"/>
            <a:ext cx="3693560" cy="2050639"/>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Font typeface="Noto Sans Symbols"/>
              <a:buChar char="✔"/>
            </a:pPr>
            <a:r>
              <a:rPr lang="en-IN" sz="2400"/>
              <a:t>Beam stability – Klystron</a:t>
            </a:r>
            <a:endParaRPr/>
          </a:p>
          <a:p>
            <a:pPr indent="-342900" lvl="0" marL="342900" rtl="0" algn="l">
              <a:spcBef>
                <a:spcPts val="480"/>
              </a:spcBef>
              <a:spcAft>
                <a:spcPts val="0"/>
              </a:spcAft>
              <a:buClr>
                <a:schemeClr val="dk1"/>
              </a:buClr>
              <a:buSzPts val="2400"/>
              <a:buFont typeface="Noto Sans Symbols"/>
              <a:buChar char="✔"/>
            </a:pPr>
            <a:r>
              <a:rPr lang="en-IN" sz="2400"/>
              <a:t>Connectivity with the OIS</a:t>
            </a:r>
            <a:endParaRPr/>
          </a:p>
          <a:p>
            <a:pPr indent="-342900" lvl="0" marL="342900" rtl="0" algn="l">
              <a:spcBef>
                <a:spcPts val="480"/>
              </a:spcBef>
              <a:spcAft>
                <a:spcPts val="0"/>
              </a:spcAft>
              <a:buClr>
                <a:schemeClr val="dk1"/>
              </a:buClr>
              <a:buSzPts val="2400"/>
              <a:buFont typeface="Noto Sans Symbols"/>
              <a:buChar char="✔"/>
            </a:pPr>
            <a:r>
              <a:rPr lang="en-IN" sz="2400"/>
              <a:t>Small vault configuration</a:t>
            </a:r>
            <a:endParaRPr/>
          </a:p>
          <a:p>
            <a:pPr indent="-342900" lvl="0" marL="342900" rtl="0" algn="l">
              <a:spcBef>
                <a:spcPts val="480"/>
              </a:spcBef>
              <a:spcAft>
                <a:spcPts val="0"/>
              </a:spcAft>
              <a:buClr>
                <a:schemeClr val="dk1"/>
              </a:buClr>
              <a:buSzPts val="2400"/>
              <a:buFont typeface="Noto Sans Symbols"/>
              <a:buChar char="✔"/>
            </a:pPr>
            <a:r>
              <a:rPr lang="en-IN" sz="2400"/>
              <a:t>Excellent HD MLC</a:t>
            </a:r>
            <a:endParaRPr sz="2400"/>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a:p>
            <a:pPr indent="-139700" lvl="0" marL="342900" rtl="0" algn="l">
              <a:spcBef>
                <a:spcPts val="640"/>
              </a:spcBef>
              <a:spcAft>
                <a:spcPts val="0"/>
              </a:spcAft>
              <a:buClr>
                <a:schemeClr val="dk1"/>
              </a:buClr>
              <a:buSzPts val="3200"/>
              <a:buNone/>
            </a:pPr>
            <a:r>
              <a:t/>
            </a:r>
            <a:endParaRPr/>
          </a:p>
        </p:txBody>
      </p:sp>
      <p:pic>
        <p:nvPicPr>
          <p:cNvPr id="500" name="Google Shape;500;p40"/>
          <p:cNvPicPr preferRelativeResize="0"/>
          <p:nvPr/>
        </p:nvPicPr>
        <p:blipFill rotWithShape="1">
          <a:blip r:embed="rId4">
            <a:alphaModFix/>
          </a:blip>
          <a:srcRect b="0" l="0" r="0" t="0"/>
          <a:stretch/>
        </p:blipFill>
        <p:spPr>
          <a:xfrm>
            <a:off x="3358025" y="1120178"/>
            <a:ext cx="1908212" cy="1245909"/>
          </a:xfrm>
          <a:prstGeom prst="rect">
            <a:avLst/>
          </a:prstGeom>
          <a:noFill/>
          <a:ln>
            <a:noFill/>
          </a:ln>
        </p:spPr>
      </p:pic>
      <p:sp>
        <p:nvSpPr>
          <p:cNvPr id="501" name="Google Shape;501;p40"/>
          <p:cNvSpPr txBox="1"/>
          <p:nvPr/>
        </p:nvSpPr>
        <p:spPr>
          <a:xfrm>
            <a:off x="5148064" y="3501008"/>
            <a:ext cx="3888432" cy="2869539"/>
          </a:xfrm>
          <a:prstGeom prst="rect">
            <a:avLst/>
          </a:prstGeom>
          <a:noFill/>
          <a:ln>
            <a:noFill/>
          </a:ln>
        </p:spPr>
        <p:txBody>
          <a:bodyPr anchorCtr="0" anchor="t" bIns="45700" lIns="91425" spcFirstLastPara="1" rIns="91425" wrap="square" tIns="45700">
            <a:normAutofit/>
          </a:bodyPr>
          <a:lstStyle/>
          <a:p>
            <a:pPr indent="-342900" lvl="0" marL="342900" marR="0" rtl="0" algn="l">
              <a:spcBef>
                <a:spcPts val="0"/>
              </a:spcBef>
              <a:spcAft>
                <a:spcPts val="0"/>
              </a:spcAft>
              <a:buClr>
                <a:schemeClr val="dk1"/>
              </a:buClr>
              <a:buSzPts val="2200"/>
              <a:buFont typeface="Noto Sans Symbols"/>
              <a:buChar char="✔"/>
            </a:pPr>
            <a:r>
              <a:rPr lang="en-IN" sz="2200">
                <a:solidFill>
                  <a:schemeClr val="dk1"/>
                </a:solidFill>
                <a:latin typeface="Calibri"/>
                <a:ea typeface="Calibri"/>
                <a:cs typeface="Calibri"/>
                <a:sym typeface="Calibri"/>
              </a:rPr>
              <a:t>Low power generator – less operating cost</a:t>
            </a:r>
            <a:endParaRPr/>
          </a:p>
          <a:p>
            <a:pPr indent="-342900" lvl="0" marL="342900" marR="0" rtl="0" algn="l">
              <a:spcBef>
                <a:spcPts val="440"/>
              </a:spcBef>
              <a:spcAft>
                <a:spcPts val="0"/>
              </a:spcAft>
              <a:buClr>
                <a:schemeClr val="dk1"/>
              </a:buClr>
              <a:buSzPts val="2200"/>
              <a:buFont typeface="Noto Sans Symbols"/>
              <a:buChar char="✔"/>
            </a:pPr>
            <a:r>
              <a:rPr lang="en-IN" sz="2200">
                <a:solidFill>
                  <a:schemeClr val="dk1"/>
                </a:solidFill>
                <a:latin typeface="Calibri"/>
                <a:ea typeface="Calibri"/>
                <a:cs typeface="Calibri"/>
                <a:sym typeface="Calibri"/>
              </a:rPr>
              <a:t>Agility head – leaf speed, ultra low transmission, 45 cm clearance, Rubicon optical technology</a:t>
            </a:r>
            <a:endParaRPr/>
          </a:p>
          <a:p>
            <a:pPr indent="-342900" lvl="0" marL="342900" marR="0" rtl="0" algn="l">
              <a:spcBef>
                <a:spcPts val="440"/>
              </a:spcBef>
              <a:spcAft>
                <a:spcPts val="0"/>
              </a:spcAft>
              <a:buClr>
                <a:schemeClr val="dk1"/>
              </a:buClr>
              <a:buSzPts val="2200"/>
              <a:buFont typeface="Noto Sans Symbols"/>
              <a:buChar char="✔"/>
            </a:pPr>
            <a:r>
              <a:rPr lang="en-IN" sz="2200">
                <a:solidFill>
                  <a:schemeClr val="dk1"/>
                </a:solidFill>
                <a:latin typeface="Calibri"/>
                <a:ea typeface="Calibri"/>
                <a:cs typeface="Calibri"/>
                <a:sym typeface="Calibri"/>
              </a:rPr>
              <a:t>Wedge technology</a:t>
            </a:r>
            <a:endParaRPr/>
          </a:p>
          <a:p>
            <a:pPr indent="-139700" lvl="0" marL="342900" marR="0" rtl="0" algn="l">
              <a:spcBef>
                <a:spcPts val="640"/>
              </a:spcBef>
              <a:spcAft>
                <a:spcPts val="0"/>
              </a:spcAft>
              <a:buClr>
                <a:schemeClr val="dk1"/>
              </a:buClr>
              <a:buSzPts val="3200"/>
              <a:buFont typeface="Arial"/>
              <a:buNone/>
            </a:pPr>
            <a:r>
              <a:t/>
            </a:r>
            <a:endParaRPr sz="3200">
              <a:solidFill>
                <a:schemeClr val="dk1"/>
              </a:solidFill>
              <a:latin typeface="Calibri"/>
              <a:ea typeface="Calibri"/>
              <a:cs typeface="Calibri"/>
              <a:sym typeface="Calibri"/>
            </a:endParaRPr>
          </a:p>
        </p:txBody>
      </p:sp>
      <p:pic>
        <p:nvPicPr>
          <p:cNvPr id="502" name="Google Shape;502;p40"/>
          <p:cNvPicPr preferRelativeResize="0"/>
          <p:nvPr/>
        </p:nvPicPr>
        <p:blipFill rotWithShape="1">
          <a:blip r:embed="rId5">
            <a:alphaModFix/>
          </a:blip>
          <a:srcRect b="0" l="0" r="0" t="0"/>
          <a:stretch/>
        </p:blipFill>
        <p:spPr>
          <a:xfrm>
            <a:off x="3801064" y="2708920"/>
            <a:ext cx="1022135" cy="881868"/>
          </a:xfrm>
          <a:prstGeom prst="rect">
            <a:avLst/>
          </a:prstGeom>
          <a:noFill/>
          <a:ln>
            <a:noFill/>
          </a:ln>
        </p:spPr>
      </p:pic>
      <p:pic>
        <p:nvPicPr>
          <p:cNvPr id="503" name="Google Shape;503;p40"/>
          <p:cNvPicPr preferRelativeResize="0"/>
          <p:nvPr/>
        </p:nvPicPr>
        <p:blipFill rotWithShape="1">
          <a:blip r:embed="rId6">
            <a:alphaModFix/>
          </a:blip>
          <a:srcRect b="0" l="0" r="0" t="0"/>
          <a:stretch/>
        </p:blipFill>
        <p:spPr>
          <a:xfrm>
            <a:off x="5254095" y="1306009"/>
            <a:ext cx="2841632" cy="735018"/>
          </a:xfrm>
          <a:prstGeom prst="rect">
            <a:avLst/>
          </a:prstGeom>
          <a:noFill/>
          <a:ln>
            <a:noFill/>
          </a:ln>
        </p:spPr>
      </p:pic>
      <p:pic>
        <p:nvPicPr>
          <p:cNvPr id="504" name="Google Shape;504;p40"/>
          <p:cNvPicPr preferRelativeResize="0"/>
          <p:nvPr/>
        </p:nvPicPr>
        <p:blipFill rotWithShape="1">
          <a:blip r:embed="rId7">
            <a:alphaModFix/>
          </a:blip>
          <a:srcRect b="0" l="0" r="0" t="0"/>
          <a:stretch/>
        </p:blipFill>
        <p:spPr>
          <a:xfrm>
            <a:off x="395536" y="1346715"/>
            <a:ext cx="2382760" cy="694312"/>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08" name="Shape 508"/>
        <p:cNvGrpSpPr/>
        <p:nvPr/>
      </p:nvGrpSpPr>
      <p:grpSpPr>
        <a:xfrm>
          <a:off x="0" y="0"/>
          <a:ext cx="0" cy="0"/>
          <a:chOff x="0" y="0"/>
          <a:chExt cx="0" cy="0"/>
        </a:xfrm>
      </p:grpSpPr>
      <p:sp>
        <p:nvSpPr>
          <p:cNvPr id="509" name="Google Shape;509;p41"/>
          <p:cNvSpPr txBox="1"/>
          <p:nvPr>
            <p:ph type="title"/>
          </p:nvPr>
        </p:nvSpPr>
        <p:spPr>
          <a:xfrm>
            <a:off x="467544" y="274638"/>
            <a:ext cx="5626968" cy="49006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Calibri"/>
              <a:buNone/>
            </a:pPr>
            <a:r>
              <a:rPr lang="en-IN" sz="3200"/>
              <a:t>Power consumption</a:t>
            </a:r>
            <a:endParaRPr sz="3200"/>
          </a:p>
        </p:txBody>
      </p:sp>
      <p:graphicFrame>
        <p:nvGraphicFramePr>
          <p:cNvPr id="510" name="Google Shape;510;p41"/>
          <p:cNvGraphicFramePr/>
          <p:nvPr/>
        </p:nvGraphicFramePr>
        <p:xfrm>
          <a:off x="467544" y="1052736"/>
          <a:ext cx="3000000" cy="3000000"/>
        </p:xfrm>
        <a:graphic>
          <a:graphicData uri="http://schemas.openxmlformats.org/drawingml/2006/table">
            <a:tbl>
              <a:tblPr>
                <a:noFill/>
                <a:tableStyleId>{CBB0FD73-8B22-4CB6-95EA-15492CB32849}</a:tableStyleId>
              </a:tblPr>
              <a:tblGrid>
                <a:gridCol w="1676400"/>
                <a:gridCol w="1422400"/>
                <a:gridCol w="1346200"/>
                <a:gridCol w="1397000"/>
                <a:gridCol w="1104900"/>
              </a:tblGrid>
              <a:tr h="228600">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Name of the Vendor</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Elekta</a:t>
                      </a:r>
                      <a:endParaRPr/>
                    </a:p>
                  </a:txBody>
                  <a:tcPr marT="7625" marB="0" marR="7625" marL="7625" anchor="ctr"/>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r>
              <a:tr h="228600">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Items</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Power consumed (KVA)</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Approx. ON time (hr)</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Total unit / day</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Total unit / month</a:t>
                      </a:r>
                      <a:endParaRPr/>
                    </a:p>
                  </a:txBody>
                  <a:tcPr marT="7625" marB="0" marR="7625" marL="7625" anchor="ctr"/>
                </a:tc>
              </a:tr>
              <a:tr h="259075">
                <a:tc>
                  <a:txBody>
                    <a:bodyPr/>
                    <a:lstStyle/>
                    <a:p>
                      <a:pPr indent="0" lvl="0" marL="0" marR="0" rtl="0" algn="l">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Vacum Stand by</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2</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24.00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48.0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1440</a:t>
                      </a:r>
                      <a:endParaRPr/>
                    </a:p>
                  </a:txBody>
                  <a:tcPr marT="7625" marB="0" marR="7625" marL="7625" anchor="ctr"/>
                </a:tc>
              </a:tr>
              <a:tr h="259075">
                <a:tc>
                  <a:txBody>
                    <a:bodyPr/>
                    <a:lstStyle/>
                    <a:p>
                      <a:pPr indent="0" lvl="0" marL="0" marR="0" rtl="0" algn="l">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LINAC ON- stand by</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10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12.00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120.0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3000</a:t>
                      </a:r>
                      <a:endParaRPr/>
                    </a:p>
                  </a:txBody>
                  <a:tcPr marT="7625" marB="0" marR="7625" marL="7625" anchor="ctr"/>
                </a:tc>
              </a:tr>
              <a:tr h="259075">
                <a:tc>
                  <a:txBody>
                    <a:bodyPr/>
                    <a:lstStyle/>
                    <a:p>
                      <a:pPr indent="0" lvl="0" marL="0" marR="0" rtl="0" algn="l">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LINAC - Beam ON</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30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2.00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60.0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1500</a:t>
                      </a:r>
                      <a:endParaRPr/>
                    </a:p>
                  </a:txBody>
                  <a:tcPr marT="7625" marB="0" marR="7625" marL="7625" anchor="ctr"/>
                </a:tc>
              </a:tr>
              <a:tr h="259075">
                <a:tc>
                  <a:txBody>
                    <a:bodyPr/>
                    <a:lstStyle/>
                    <a:p>
                      <a:pPr indent="0" lvl="0" marL="0" marR="0" rtl="0" algn="l">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XVI - Stand by</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5</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12.00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60.0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1500</a:t>
                      </a:r>
                      <a:endParaRPr/>
                    </a:p>
                  </a:txBody>
                  <a:tcPr marT="7625" marB="0" marR="7625" marL="7625" anchor="ctr"/>
                </a:tc>
              </a:tr>
              <a:tr h="259075">
                <a:tc>
                  <a:txBody>
                    <a:bodyPr/>
                    <a:lstStyle/>
                    <a:p>
                      <a:pPr indent="0" lvl="0" marL="0" marR="0" rtl="0" algn="l">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XVI - ON</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rgbClr val="FF0000"/>
                          </a:solidFill>
                          <a:latin typeface="Times New Roman"/>
                          <a:ea typeface="Times New Roman"/>
                          <a:cs typeface="Times New Roman"/>
                          <a:sym typeface="Times New Roman"/>
                        </a:rPr>
                        <a:t>50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50.0</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1250</a:t>
                      </a:r>
                      <a:endParaRPr/>
                    </a:p>
                  </a:txBody>
                  <a:tcPr marT="7625" marB="0" marR="7625" marL="7625" anchor="ctr"/>
                </a:tc>
              </a:tr>
              <a:tr h="182875">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Total</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8690</a:t>
                      </a:r>
                      <a:endParaRPr/>
                    </a:p>
                  </a:txBody>
                  <a:tcPr marT="7625" marB="0" marR="7625" marL="7625" anchor="ctr"/>
                </a:tc>
              </a:tr>
              <a:tr h="182875">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Cost per unit</a:t>
                      </a:r>
                      <a:endParaRPr/>
                    </a:p>
                  </a:txBody>
                  <a:tcPr marT="7625" marB="0" marR="7625" marL="7625" anchor="ctr"/>
                </a:tc>
                <a:tc>
                  <a:txBody>
                    <a:bodyPr/>
                    <a:lstStyle/>
                    <a:p>
                      <a:pPr indent="0" lvl="0" marL="0" marR="0" rtl="0" algn="ctr">
                        <a:spcBef>
                          <a:spcPts val="0"/>
                        </a:spcBef>
                        <a:spcAft>
                          <a:spcPts val="0"/>
                        </a:spcAft>
                        <a:buNone/>
                      </a:pPr>
                      <a:r>
                        <a:rPr b="1" i="0" lang="en-IN" sz="1200" u="none" cap="none" strike="noStrike">
                          <a:solidFill>
                            <a:schemeClr val="dk1"/>
                          </a:solidFill>
                          <a:latin typeface="Times New Roman"/>
                          <a:ea typeface="Times New Roman"/>
                          <a:cs typeface="Times New Roman"/>
                          <a:sym typeface="Times New Roman"/>
                        </a:rPr>
                        <a:t>9</a:t>
                      </a:r>
                      <a:endParaRPr/>
                    </a:p>
                  </a:txBody>
                  <a:tcPr marT="7625" marB="0" marR="7625" marL="7625" anchor="b"/>
                </a:tc>
              </a:tr>
              <a:tr h="228600">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200" u="none" cap="none" strike="noStrike">
                        <a:solidFill>
                          <a:schemeClr val="dk1"/>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i="0" lang="en-IN" sz="1400" u="none" cap="none" strike="noStrike">
                          <a:solidFill>
                            <a:srgbClr val="FF0000"/>
                          </a:solidFill>
                          <a:latin typeface="Times New Roman"/>
                          <a:ea typeface="Times New Roman"/>
                          <a:cs typeface="Times New Roman"/>
                          <a:sym typeface="Times New Roman"/>
                        </a:rPr>
                        <a:t>Total cost, RS.</a:t>
                      </a:r>
                      <a:endParaRPr/>
                    </a:p>
                  </a:txBody>
                  <a:tcPr marT="7625" marB="0" marR="7625" marL="7625" anchor="b"/>
                </a:tc>
                <a:tc>
                  <a:txBody>
                    <a:bodyPr/>
                    <a:lstStyle/>
                    <a:p>
                      <a:pPr indent="0" lvl="0" marL="0" marR="0" rtl="0" algn="ctr">
                        <a:spcBef>
                          <a:spcPts val="0"/>
                        </a:spcBef>
                        <a:spcAft>
                          <a:spcPts val="0"/>
                        </a:spcAft>
                        <a:buNone/>
                      </a:pPr>
                      <a:r>
                        <a:rPr b="1" i="0" lang="en-IN" sz="1400" u="none" cap="none" strike="noStrike">
                          <a:solidFill>
                            <a:srgbClr val="FF0000"/>
                          </a:solidFill>
                          <a:latin typeface="Times New Roman"/>
                          <a:ea typeface="Times New Roman"/>
                          <a:cs typeface="Times New Roman"/>
                          <a:sym typeface="Times New Roman"/>
                        </a:rPr>
                        <a:t>78210</a:t>
                      </a:r>
                      <a:endParaRPr/>
                    </a:p>
                  </a:txBody>
                  <a:tcPr marT="7625" marB="0" marR="7625" marL="7625" anchor="b"/>
                </a:tc>
              </a:tr>
            </a:tbl>
          </a:graphicData>
        </a:graphic>
      </p:graphicFrame>
      <p:graphicFrame>
        <p:nvGraphicFramePr>
          <p:cNvPr id="511" name="Google Shape;511;p41"/>
          <p:cNvGraphicFramePr/>
          <p:nvPr/>
        </p:nvGraphicFramePr>
        <p:xfrm>
          <a:off x="1835696" y="4005064"/>
          <a:ext cx="3000000" cy="3000000"/>
        </p:xfrm>
        <a:graphic>
          <a:graphicData uri="http://schemas.openxmlformats.org/drawingml/2006/table">
            <a:tbl>
              <a:tblPr>
                <a:noFill/>
                <a:tableStyleId>{CBB0FD73-8B22-4CB6-95EA-15492CB32849}</a:tableStyleId>
              </a:tblPr>
              <a:tblGrid>
                <a:gridCol w="1676400"/>
                <a:gridCol w="1422400"/>
                <a:gridCol w="1346200"/>
                <a:gridCol w="1397000"/>
                <a:gridCol w="1104900"/>
              </a:tblGrid>
              <a:tr h="242400">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Name of the Vendor</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Varian</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r>
              <a:tr h="363600">
                <a:tc>
                  <a:txBody>
                    <a:bodyPr/>
                    <a:lstStyle/>
                    <a:p>
                      <a:pPr indent="0" lvl="0" marL="0" marR="0" rtl="0" algn="ctr">
                        <a:spcBef>
                          <a:spcPts val="0"/>
                        </a:spcBef>
                        <a:spcAft>
                          <a:spcPts val="0"/>
                        </a:spcAft>
                        <a:buNone/>
                      </a:pPr>
                      <a:r>
                        <a:rPr b="1" lang="en-IN" sz="1200" u="none" cap="none" strike="noStrike">
                          <a:latin typeface="Times New Roman"/>
                          <a:ea typeface="Times New Roman"/>
                          <a:cs typeface="Times New Roman"/>
                          <a:sym typeface="Times New Roman"/>
                        </a:rPr>
                        <a:t>Items</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solidFill>
                            <a:srgbClr val="FF0000"/>
                          </a:solidFill>
                          <a:latin typeface="Times New Roman"/>
                          <a:ea typeface="Times New Roman"/>
                          <a:cs typeface="Times New Roman"/>
                          <a:sym typeface="Times New Roman"/>
                        </a:rPr>
                        <a:t>Power consumed (KVA)</a:t>
                      </a:r>
                      <a:endParaRPr b="1" i="0" sz="11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Approx. ON time (hr)</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Total unit / day</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Total unit / </a:t>
                      </a:r>
                      <a:endParaRPr b="1" sz="11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month</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242400">
                <a:tc>
                  <a:txBody>
                    <a:bodyPr/>
                    <a:lstStyle/>
                    <a:p>
                      <a:pPr indent="0" lvl="0" marL="0" marR="0" rtl="0" algn="l">
                        <a:spcBef>
                          <a:spcPts val="0"/>
                        </a:spcBef>
                        <a:spcAft>
                          <a:spcPts val="0"/>
                        </a:spcAft>
                        <a:buNone/>
                      </a:pPr>
                      <a:r>
                        <a:rPr b="1" lang="en-IN" sz="1200" u="none" cap="none" strike="noStrike">
                          <a:latin typeface="Times New Roman"/>
                          <a:ea typeface="Times New Roman"/>
                          <a:cs typeface="Times New Roman"/>
                          <a:sym typeface="Times New Roman"/>
                        </a:rPr>
                        <a:t>Vacum Stand by</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400" u="none" cap="none" strike="noStrike">
                          <a:solidFill>
                            <a:srgbClr val="FF0000"/>
                          </a:solidFill>
                          <a:latin typeface="Times New Roman"/>
                          <a:ea typeface="Times New Roman"/>
                          <a:cs typeface="Times New Roman"/>
                          <a:sym typeface="Times New Roman"/>
                        </a:rPr>
                        <a:t>5</a:t>
                      </a:r>
                      <a:endParaRPr b="1" i="0" sz="14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24.00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120.0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3600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242400">
                <a:tc>
                  <a:txBody>
                    <a:bodyPr/>
                    <a:lstStyle/>
                    <a:p>
                      <a:pPr indent="0" lvl="0" marL="0" marR="0" rtl="0" algn="l">
                        <a:spcBef>
                          <a:spcPts val="0"/>
                        </a:spcBef>
                        <a:spcAft>
                          <a:spcPts val="0"/>
                        </a:spcAft>
                        <a:buNone/>
                      </a:pPr>
                      <a:r>
                        <a:rPr b="1" lang="en-IN" sz="1200" u="none" cap="none" strike="noStrike">
                          <a:latin typeface="Times New Roman"/>
                          <a:ea typeface="Times New Roman"/>
                          <a:cs typeface="Times New Roman"/>
                          <a:sym typeface="Times New Roman"/>
                        </a:rPr>
                        <a:t>LINAC ON- stand by</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400" u="none" cap="none" strike="noStrike">
                          <a:solidFill>
                            <a:srgbClr val="FF0000"/>
                          </a:solidFill>
                          <a:latin typeface="Times New Roman"/>
                          <a:ea typeface="Times New Roman"/>
                          <a:cs typeface="Times New Roman"/>
                          <a:sym typeface="Times New Roman"/>
                        </a:rPr>
                        <a:t>20</a:t>
                      </a:r>
                      <a:endParaRPr b="1" i="0" sz="14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12.00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240.0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6000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242400">
                <a:tc>
                  <a:txBody>
                    <a:bodyPr/>
                    <a:lstStyle/>
                    <a:p>
                      <a:pPr indent="0" lvl="0" marL="0" marR="0" rtl="0" algn="l">
                        <a:spcBef>
                          <a:spcPts val="0"/>
                        </a:spcBef>
                        <a:spcAft>
                          <a:spcPts val="0"/>
                        </a:spcAft>
                        <a:buNone/>
                      </a:pPr>
                      <a:r>
                        <a:rPr b="1" lang="en-IN" sz="1200" u="none" cap="none" strike="noStrike">
                          <a:latin typeface="Times New Roman"/>
                          <a:ea typeface="Times New Roman"/>
                          <a:cs typeface="Times New Roman"/>
                          <a:sym typeface="Times New Roman"/>
                        </a:rPr>
                        <a:t>LINAC - Beam ON</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400" u="none" cap="none" strike="noStrike">
                          <a:solidFill>
                            <a:srgbClr val="FF0000"/>
                          </a:solidFill>
                          <a:latin typeface="Times New Roman"/>
                          <a:ea typeface="Times New Roman"/>
                          <a:cs typeface="Times New Roman"/>
                          <a:sym typeface="Times New Roman"/>
                        </a:rPr>
                        <a:t>48</a:t>
                      </a:r>
                      <a:endParaRPr b="1" i="0" sz="14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2.00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96.0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2400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242400">
                <a:tc>
                  <a:txBody>
                    <a:bodyPr/>
                    <a:lstStyle/>
                    <a:p>
                      <a:pPr indent="0" lvl="0" marL="0" marR="0" rtl="0" algn="l">
                        <a:spcBef>
                          <a:spcPts val="0"/>
                        </a:spcBef>
                        <a:spcAft>
                          <a:spcPts val="0"/>
                        </a:spcAft>
                        <a:buNone/>
                      </a:pPr>
                      <a:r>
                        <a:rPr b="1" lang="en-IN" sz="1200" u="none" cap="none" strike="noStrike">
                          <a:latin typeface="Times New Roman"/>
                          <a:ea typeface="Times New Roman"/>
                          <a:cs typeface="Times New Roman"/>
                          <a:sym typeface="Times New Roman"/>
                        </a:rPr>
                        <a:t>XVI - Stand by (apx)</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400" u="none" cap="none" strike="noStrike">
                          <a:solidFill>
                            <a:srgbClr val="FF0000"/>
                          </a:solidFill>
                          <a:latin typeface="Times New Roman"/>
                          <a:ea typeface="Times New Roman"/>
                          <a:cs typeface="Times New Roman"/>
                          <a:sym typeface="Times New Roman"/>
                        </a:rPr>
                        <a:t>5</a:t>
                      </a:r>
                      <a:endParaRPr b="1" i="0" sz="14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12.00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60.0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1500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242400">
                <a:tc>
                  <a:txBody>
                    <a:bodyPr/>
                    <a:lstStyle/>
                    <a:p>
                      <a:pPr indent="0" lvl="0" marL="0" marR="0" rtl="0" algn="l">
                        <a:spcBef>
                          <a:spcPts val="0"/>
                        </a:spcBef>
                        <a:spcAft>
                          <a:spcPts val="0"/>
                        </a:spcAft>
                        <a:buNone/>
                      </a:pPr>
                      <a:r>
                        <a:rPr b="1" lang="en-IN" sz="1200" u="none" cap="none" strike="noStrike">
                          <a:latin typeface="Times New Roman"/>
                          <a:ea typeface="Times New Roman"/>
                          <a:cs typeface="Times New Roman"/>
                          <a:sym typeface="Times New Roman"/>
                        </a:rPr>
                        <a:t>XVI – ON (apx)</a:t>
                      </a:r>
                      <a:endParaRPr b="1" i="0" sz="12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400" u="none" cap="none" strike="noStrike">
                          <a:solidFill>
                            <a:srgbClr val="FF0000"/>
                          </a:solidFill>
                          <a:latin typeface="Times New Roman"/>
                          <a:ea typeface="Times New Roman"/>
                          <a:cs typeface="Times New Roman"/>
                          <a:sym typeface="Times New Roman"/>
                        </a:rPr>
                        <a:t>50</a:t>
                      </a:r>
                      <a:endParaRPr b="1" i="0" sz="14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50.0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latin typeface="Times New Roman"/>
                          <a:ea typeface="Times New Roman"/>
                          <a:cs typeface="Times New Roman"/>
                          <a:sym typeface="Times New Roman"/>
                        </a:rPr>
                        <a:t>1250</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ctr"/>
                </a:tc>
              </a:tr>
              <a:tr h="193925">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lang="en-IN" sz="1100" u="none" cap="none" strike="noStrike">
                          <a:solidFill>
                            <a:schemeClr val="dk1"/>
                          </a:solidFill>
                          <a:latin typeface="Times New Roman"/>
                          <a:ea typeface="Times New Roman"/>
                          <a:cs typeface="Times New Roman"/>
                          <a:sym typeface="Times New Roman"/>
                        </a:rPr>
                        <a:t>Total</a:t>
                      </a:r>
                      <a:endParaRPr b="1" i="0" sz="1100" u="none" cap="none" strike="noStrike">
                        <a:solidFill>
                          <a:schemeClr val="dk1"/>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solidFill>
                            <a:schemeClr val="dk1"/>
                          </a:solidFill>
                          <a:latin typeface="Times New Roman"/>
                          <a:ea typeface="Times New Roman"/>
                          <a:cs typeface="Times New Roman"/>
                          <a:sym typeface="Times New Roman"/>
                        </a:rPr>
                        <a:t>14750</a:t>
                      </a:r>
                      <a:endParaRPr b="1" i="0" sz="1100" u="none" cap="none" strike="noStrike">
                        <a:solidFill>
                          <a:schemeClr val="dk1"/>
                        </a:solidFill>
                        <a:latin typeface="Times New Roman"/>
                        <a:ea typeface="Times New Roman"/>
                        <a:cs typeface="Times New Roman"/>
                        <a:sym typeface="Times New Roman"/>
                      </a:endParaRPr>
                    </a:p>
                  </a:txBody>
                  <a:tcPr marT="7625" marB="0" marR="7625" marL="7625" anchor="ctr"/>
                </a:tc>
              </a:tr>
              <a:tr h="193925">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lang="en-IN" sz="1100" u="none" cap="none" strike="noStrike">
                          <a:solidFill>
                            <a:schemeClr val="dk1"/>
                          </a:solidFill>
                          <a:latin typeface="Times New Roman"/>
                          <a:ea typeface="Times New Roman"/>
                          <a:cs typeface="Times New Roman"/>
                          <a:sym typeface="Times New Roman"/>
                        </a:rPr>
                        <a:t>Cost per unit</a:t>
                      </a:r>
                      <a:endParaRPr b="1" i="0" sz="1100" u="none" cap="none" strike="noStrike">
                        <a:solidFill>
                          <a:schemeClr val="dk1"/>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100" u="none" cap="none" strike="noStrike">
                          <a:solidFill>
                            <a:schemeClr val="dk1"/>
                          </a:solidFill>
                          <a:latin typeface="Times New Roman"/>
                          <a:ea typeface="Times New Roman"/>
                          <a:cs typeface="Times New Roman"/>
                          <a:sym typeface="Times New Roman"/>
                        </a:rPr>
                        <a:t>9</a:t>
                      </a:r>
                      <a:endParaRPr b="1" i="0" sz="1100" u="none" cap="none" strike="noStrike">
                        <a:solidFill>
                          <a:schemeClr val="dk1"/>
                        </a:solidFill>
                        <a:latin typeface="Times New Roman"/>
                        <a:ea typeface="Times New Roman"/>
                        <a:cs typeface="Times New Roman"/>
                        <a:sym typeface="Times New Roman"/>
                      </a:endParaRPr>
                    </a:p>
                  </a:txBody>
                  <a:tcPr marT="7625" marB="0" marR="7625" marL="7625" anchor="b"/>
                </a:tc>
              </a:tr>
              <a:tr h="242400">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l">
                        <a:spcBef>
                          <a:spcPts val="0"/>
                        </a:spcBef>
                        <a:spcAft>
                          <a:spcPts val="0"/>
                        </a:spcAft>
                        <a:buNone/>
                      </a:pPr>
                      <a:r>
                        <a:t/>
                      </a:r>
                      <a:endParaRPr b="1" i="0" sz="1100" u="none" cap="none" strike="noStrike">
                        <a:solidFill>
                          <a:srgbClr val="000000"/>
                        </a:solidFill>
                        <a:latin typeface="Times New Roman"/>
                        <a:ea typeface="Times New Roman"/>
                        <a:cs typeface="Times New Roman"/>
                        <a:sym typeface="Times New Roman"/>
                      </a:endParaRPr>
                    </a:p>
                  </a:txBody>
                  <a:tcPr marT="7625" marB="0" marR="7625" marL="7625" anchor="b"/>
                </a:tc>
                <a:tc>
                  <a:txBody>
                    <a:bodyPr/>
                    <a:lstStyle/>
                    <a:p>
                      <a:pPr indent="0" lvl="0" marL="0" marR="0" rtl="0" algn="ctr">
                        <a:spcBef>
                          <a:spcPts val="0"/>
                        </a:spcBef>
                        <a:spcAft>
                          <a:spcPts val="0"/>
                        </a:spcAft>
                        <a:buNone/>
                      </a:pPr>
                      <a:r>
                        <a:rPr b="1" lang="en-IN" sz="1200" u="none" cap="none" strike="noStrike">
                          <a:solidFill>
                            <a:srgbClr val="FF0000"/>
                          </a:solidFill>
                          <a:latin typeface="Times New Roman"/>
                          <a:ea typeface="Times New Roman"/>
                          <a:cs typeface="Times New Roman"/>
                          <a:sym typeface="Times New Roman"/>
                        </a:rPr>
                        <a:t>Total cost, RS.</a:t>
                      </a:r>
                      <a:endParaRPr b="1" i="0" sz="1200" u="none" cap="none" strike="noStrike">
                        <a:solidFill>
                          <a:srgbClr val="FF0000"/>
                        </a:solidFill>
                        <a:latin typeface="Times New Roman"/>
                        <a:ea typeface="Times New Roman"/>
                        <a:cs typeface="Times New Roman"/>
                        <a:sym typeface="Times New Roman"/>
                      </a:endParaRPr>
                    </a:p>
                  </a:txBody>
                  <a:tcPr marT="7625" marB="0" marR="7625" marL="7625" anchor="ctr"/>
                </a:tc>
                <a:tc>
                  <a:txBody>
                    <a:bodyPr/>
                    <a:lstStyle/>
                    <a:p>
                      <a:pPr indent="0" lvl="0" marL="0" marR="0" rtl="0" algn="ctr">
                        <a:spcBef>
                          <a:spcPts val="0"/>
                        </a:spcBef>
                        <a:spcAft>
                          <a:spcPts val="0"/>
                        </a:spcAft>
                        <a:buNone/>
                      </a:pPr>
                      <a:r>
                        <a:rPr b="1" lang="en-IN" sz="1200" u="none" cap="none" strike="noStrike">
                          <a:solidFill>
                            <a:srgbClr val="FF0000"/>
                          </a:solidFill>
                          <a:latin typeface="Times New Roman"/>
                          <a:ea typeface="Times New Roman"/>
                          <a:cs typeface="Times New Roman"/>
                          <a:sym typeface="Times New Roman"/>
                        </a:rPr>
                        <a:t>132750</a:t>
                      </a:r>
                      <a:endParaRPr b="1" i="0" sz="1200" u="none" cap="none" strike="noStrike">
                        <a:solidFill>
                          <a:srgbClr val="FF0000"/>
                        </a:solidFill>
                        <a:latin typeface="Times New Roman"/>
                        <a:ea typeface="Times New Roman"/>
                        <a:cs typeface="Times New Roman"/>
                        <a:sym typeface="Times New Roman"/>
                      </a:endParaRPr>
                    </a:p>
                  </a:txBody>
                  <a:tcPr marT="7625" marB="0" marR="7625" marL="7625" anchor="ct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15" name="Shape 515"/>
        <p:cNvGrpSpPr/>
        <p:nvPr/>
      </p:nvGrpSpPr>
      <p:grpSpPr>
        <a:xfrm>
          <a:off x="0" y="0"/>
          <a:ext cx="0" cy="0"/>
          <a:chOff x="0" y="0"/>
          <a:chExt cx="0" cy="0"/>
        </a:xfrm>
      </p:grpSpPr>
      <p:sp>
        <p:nvSpPr>
          <p:cNvPr id="516" name="Google Shape;516;p42"/>
          <p:cNvSpPr txBox="1"/>
          <p:nvPr>
            <p:ph type="title"/>
          </p:nvPr>
        </p:nvSpPr>
        <p:spPr>
          <a:xfrm>
            <a:off x="311191" y="0"/>
            <a:ext cx="7066370" cy="942801"/>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How do you buy a LINAC</a:t>
            </a:r>
            <a:endParaRPr b="1" sz="3600">
              <a:solidFill>
                <a:srgbClr val="FF0000"/>
              </a:solidFill>
            </a:endParaRPr>
          </a:p>
        </p:txBody>
      </p:sp>
      <p:sp>
        <p:nvSpPr>
          <p:cNvPr id="517" name="Google Shape;517;p42"/>
          <p:cNvSpPr txBox="1"/>
          <p:nvPr/>
        </p:nvSpPr>
        <p:spPr>
          <a:xfrm>
            <a:off x="311918" y="947752"/>
            <a:ext cx="4176464" cy="480267"/>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90000"/>
              </a:lnSpc>
              <a:spcBef>
                <a:spcPts val="0"/>
              </a:spcBef>
              <a:spcAft>
                <a:spcPts val="0"/>
              </a:spcAft>
              <a:buClr>
                <a:schemeClr val="dk1"/>
              </a:buClr>
              <a:buSzPts val="2040"/>
              <a:buFont typeface="Arial"/>
              <a:buChar char="•"/>
            </a:pPr>
            <a:r>
              <a:rPr lang="en-IN" sz="2040">
                <a:solidFill>
                  <a:schemeClr val="dk1"/>
                </a:solidFill>
                <a:latin typeface="Calibri"/>
                <a:ea typeface="Calibri"/>
                <a:cs typeface="Calibri"/>
                <a:sym typeface="Calibri"/>
              </a:rPr>
              <a:t>Shape your technical specification</a:t>
            </a:r>
            <a:endParaRPr/>
          </a:p>
        </p:txBody>
      </p:sp>
      <p:graphicFrame>
        <p:nvGraphicFramePr>
          <p:cNvPr id="518" name="Google Shape;518;p42"/>
          <p:cNvGraphicFramePr/>
          <p:nvPr/>
        </p:nvGraphicFramePr>
        <p:xfrm>
          <a:off x="85725" y="1649119"/>
          <a:ext cx="3000000" cy="3000000"/>
        </p:xfrm>
        <a:graphic>
          <a:graphicData uri="http://schemas.openxmlformats.org/drawingml/2006/table">
            <a:tbl>
              <a:tblPr>
                <a:noFill/>
                <a:tableStyleId>{CBB0FD73-8B22-4CB6-95EA-15492CB32849}</a:tableStyleId>
              </a:tblPr>
              <a:tblGrid>
                <a:gridCol w="523875"/>
                <a:gridCol w="3886200"/>
              </a:tblGrid>
              <a:tr h="183300">
                <a:tc>
                  <a:txBody>
                    <a:bodyPr/>
                    <a:lstStyle/>
                    <a:p>
                      <a:pPr indent="0" lvl="0" marL="0" marR="0" rtl="0" algn="ctr">
                        <a:spcBef>
                          <a:spcPts val="0"/>
                        </a:spcBef>
                        <a:spcAft>
                          <a:spcPts val="0"/>
                        </a:spcAft>
                        <a:buNone/>
                      </a:pPr>
                      <a:r>
                        <a:rPr b="1" lang="en-IN" sz="900" u="none" cap="none" strike="noStrike">
                          <a:solidFill>
                            <a:schemeClr val="dk1"/>
                          </a:solidFill>
                        </a:rPr>
                        <a:t>Sl. No.</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Specification</a:t>
                      </a:r>
                      <a:endParaRPr b="1" i="0" sz="1100" u="none" cap="none" strike="noStrike">
                        <a:solidFill>
                          <a:schemeClr val="dk1"/>
                        </a:solidFill>
                        <a:latin typeface="Calibri"/>
                        <a:ea typeface="Calibri"/>
                        <a:cs typeface="Calibri"/>
                        <a:sym typeface="Calibri"/>
                      </a:endParaRPr>
                    </a:p>
                  </a:txBody>
                  <a:tcPr marT="0" marB="0" marR="0" marL="0" anchor="b"/>
                </a:tc>
              </a:tr>
              <a:tr h="190350">
                <a:tc>
                  <a:txBody>
                    <a:bodyPr/>
                    <a:lstStyle/>
                    <a:p>
                      <a:pPr indent="0" lvl="0" marL="0" marR="0" rtl="0" algn="ctr">
                        <a:spcBef>
                          <a:spcPts val="0"/>
                        </a:spcBef>
                        <a:spcAft>
                          <a:spcPts val="0"/>
                        </a:spcAft>
                        <a:buNone/>
                      </a:pPr>
                      <a:r>
                        <a:rPr b="1" lang="en-IN" sz="900" u="none" cap="none" strike="noStrike">
                          <a:solidFill>
                            <a:schemeClr val="dk1"/>
                          </a:solidFill>
                        </a:rPr>
                        <a:t>1</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Dose Delivery &amp; Beam Characteristics</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Highest Photon dose rate in MU/Min</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Highest FFF dose rate in MU/ Min</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Highest electron dose rate MU / Min</a:t>
                      </a:r>
                      <a:endParaRPr b="1" i="0" sz="1100" u="none" cap="none" strike="noStrike">
                        <a:solidFill>
                          <a:schemeClr val="dk1"/>
                        </a:solidFill>
                        <a:latin typeface="Calibri"/>
                        <a:ea typeface="Calibri"/>
                        <a:cs typeface="Calibri"/>
                        <a:sym typeface="Calibri"/>
                      </a:endParaRPr>
                    </a:p>
                  </a:txBody>
                  <a:tcPr marT="0" marB="0" marR="0" marL="0"/>
                </a:tc>
              </a:tr>
              <a:tr h="23970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Field Flatness</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2</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System Integration</a:t>
                      </a:r>
                      <a:endParaRPr b="1" i="0" sz="1100" u="none" cap="none" strike="noStrike">
                        <a:solidFill>
                          <a:schemeClr val="dk1"/>
                        </a:solidFill>
                        <a:latin typeface="Calibri"/>
                        <a:ea typeface="Calibri"/>
                        <a:cs typeface="Calibri"/>
                        <a:sym typeface="Calibri"/>
                      </a:endParaRPr>
                    </a:p>
                  </a:txBody>
                  <a:tcPr marT="0" marB="0" marR="0" marL="0"/>
                </a:tc>
              </a:tr>
              <a:tr h="838275">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Explain Level of Integration with respect to the linear acclerator, MLC, Integrated Dosimetry and verification system, 6D Couch, Portal Imaging, KV imaging System, µMLC, TPS and OIS. Explain how this integration helps in therapy in terms accuracy, precision and time?</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3</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System Accuracy in SUB MILLIMETER</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Gantry</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Couch</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Collimeter</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4</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Portal Imaging</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Detector Size</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Active Imaging area</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Resolution</a:t>
                      </a:r>
                      <a:endParaRPr b="1" i="0" sz="1100" u="none" cap="none" strike="noStrike">
                        <a:solidFill>
                          <a:schemeClr val="dk1"/>
                        </a:solidFill>
                        <a:latin typeface="Calibri"/>
                        <a:ea typeface="Calibri"/>
                        <a:cs typeface="Calibri"/>
                        <a:sym typeface="Calibri"/>
                      </a:endParaRPr>
                    </a:p>
                  </a:txBody>
                  <a:tcPr marT="0" marB="0" marR="0" marL="0"/>
                </a:tc>
              </a:tr>
              <a:tr h="338425">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Dosimetry application , Specify in case of any unique application using portal Imaging.</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5</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KV Imaging</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Imaging modes available</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Detector Size</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Active Imaging area</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Resolution</a:t>
                      </a:r>
                      <a:endParaRPr b="1" i="0" sz="1100" u="none" cap="none" strike="noStrike">
                        <a:solidFill>
                          <a:schemeClr val="dk1"/>
                        </a:solidFill>
                        <a:latin typeface="Calibri"/>
                        <a:ea typeface="Calibri"/>
                        <a:cs typeface="Calibri"/>
                        <a:sym typeface="Calibri"/>
                      </a:endParaRPr>
                    </a:p>
                  </a:txBody>
                  <a:tcPr marT="0" marB="0" marR="0" marL="0"/>
                </a:tc>
              </a:tr>
              <a:tr h="1903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100" u="none" cap="none" strike="noStrike">
                          <a:solidFill>
                            <a:schemeClr val="dk1"/>
                          </a:solidFill>
                        </a:rPr>
                        <a:t>Specify other applications</a:t>
                      </a:r>
                      <a:endParaRPr b="1" i="0" sz="1100" u="none" cap="none" strike="noStrike">
                        <a:solidFill>
                          <a:schemeClr val="dk1"/>
                        </a:solidFill>
                        <a:latin typeface="Calibri"/>
                        <a:ea typeface="Calibri"/>
                        <a:cs typeface="Calibri"/>
                        <a:sym typeface="Calibri"/>
                      </a:endParaRPr>
                    </a:p>
                  </a:txBody>
                  <a:tcPr marT="0" marB="0" marR="0" marL="0"/>
                </a:tc>
              </a:tr>
            </a:tbl>
          </a:graphicData>
        </a:graphic>
      </p:graphicFrame>
      <p:graphicFrame>
        <p:nvGraphicFramePr>
          <p:cNvPr id="519" name="Google Shape;519;p42"/>
          <p:cNvGraphicFramePr/>
          <p:nvPr/>
        </p:nvGraphicFramePr>
        <p:xfrm>
          <a:off x="4572000" y="1649119"/>
          <a:ext cx="3000000" cy="3000000"/>
        </p:xfrm>
        <a:graphic>
          <a:graphicData uri="http://schemas.openxmlformats.org/drawingml/2006/table">
            <a:tbl>
              <a:tblPr>
                <a:noFill/>
                <a:tableStyleId>{669D87D2-B602-4878-9971-0A4D1A780150}</a:tableStyleId>
              </a:tblPr>
              <a:tblGrid>
                <a:gridCol w="488875"/>
                <a:gridCol w="3921200"/>
              </a:tblGrid>
              <a:tr h="180550">
                <a:tc>
                  <a:txBody>
                    <a:bodyPr/>
                    <a:lstStyle/>
                    <a:p>
                      <a:pPr indent="0" lvl="0" marL="0" marR="0" rtl="0" algn="ctr">
                        <a:spcBef>
                          <a:spcPts val="0"/>
                        </a:spcBef>
                        <a:spcAft>
                          <a:spcPts val="0"/>
                        </a:spcAft>
                        <a:buNone/>
                      </a:pPr>
                      <a:r>
                        <a:rPr b="1" lang="en-IN" sz="1100" u="none" cap="none" strike="noStrike">
                          <a:solidFill>
                            <a:schemeClr val="dk1"/>
                          </a:solidFill>
                        </a:rPr>
                        <a:t>6</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Integrated QA and Dosimetry Systems</a:t>
                      </a:r>
                      <a:endParaRPr b="1" i="0" sz="1000" u="none" cap="none" strike="noStrike">
                        <a:solidFill>
                          <a:schemeClr val="dk1"/>
                        </a:solidFill>
                        <a:latin typeface="Calibri"/>
                        <a:ea typeface="Calibri"/>
                        <a:cs typeface="Calibri"/>
                        <a:sym typeface="Calibri"/>
                      </a:endParaRPr>
                    </a:p>
                  </a:txBody>
                  <a:tcPr marT="0" marB="0" marR="0" marL="0"/>
                </a:tc>
              </a:tr>
              <a:tr h="330075">
                <a:tc>
                  <a:txBody>
                    <a:bodyPr/>
                    <a:lstStyle/>
                    <a:p>
                      <a:pPr indent="0" lvl="0" marL="0" marR="0" rtl="0" algn="ctr">
                        <a:spcBef>
                          <a:spcPts val="0"/>
                        </a:spcBef>
                        <a:spcAft>
                          <a:spcPts val="0"/>
                        </a:spcAft>
                        <a:buNone/>
                      </a:pPr>
                      <a:r>
                        <a:rPr b="1" lang="en-IN" sz="1100" u="none" cap="none" strike="noStrike">
                          <a:solidFill>
                            <a:schemeClr val="dk1"/>
                          </a:solidFill>
                        </a:rPr>
                        <a:t> </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the features and applications of integrated QA and Dosimetry Systems</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7</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Treatment Planning System</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 </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the UNIQUE features of TPS, If any..</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 </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Planning algorithm used</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 </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List of Optimisation softwares provided as standard</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8</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Oncology Information System</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 </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the UNIQUE features of OIS, If any..</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1100" u="none" cap="none" strike="noStrike">
                          <a:solidFill>
                            <a:schemeClr val="dk1"/>
                          </a:solidFill>
                        </a:rPr>
                        <a:t>9</a:t>
                      </a:r>
                      <a:endParaRPr b="1" i="0" sz="11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 Max Field Size</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 Min  Field Size</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Number of leaves</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Average leaf transmission</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leaf speed</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over center travel distance</a:t>
                      </a:r>
                      <a:endParaRPr b="1" i="0" sz="1000" u="none" cap="none" strike="noStrike">
                        <a:solidFill>
                          <a:schemeClr val="dk1"/>
                        </a:solidFill>
                        <a:latin typeface="Calibri"/>
                        <a:ea typeface="Calibri"/>
                        <a:cs typeface="Calibri"/>
                        <a:sym typeface="Calibri"/>
                      </a:endParaRPr>
                    </a:p>
                  </a:txBody>
                  <a:tcPr marT="0" marB="0" marR="0" marL="0"/>
                </a:tc>
              </a:tr>
              <a:tr h="15740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Leaf retracting distance in cm</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Leaf position accuracy</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Up gradation of MLC's</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resolution</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Field size range</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Leaf span</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width</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thickness</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Leakage (Including intra leaf leakage)</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Material</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step size in mm</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Light and Xray field coincidence (Congruence)</a:t>
                      </a:r>
                      <a:endParaRPr b="1" i="0" sz="1000" u="none" cap="none" strike="noStrike">
                        <a:solidFill>
                          <a:schemeClr val="dk1"/>
                        </a:solidFill>
                        <a:latin typeface="Calibri"/>
                        <a:ea typeface="Calibri"/>
                        <a:cs typeface="Calibri"/>
                        <a:sym typeface="Calibri"/>
                      </a:endParaRPr>
                    </a:p>
                  </a:txBody>
                  <a:tcPr marT="0" marB="0" marR="0" marL="0"/>
                </a:tc>
              </a:tr>
              <a:tr h="180550">
                <a:tc>
                  <a:txBody>
                    <a:bodyPr/>
                    <a:lstStyle/>
                    <a:p>
                      <a:pPr indent="0" lvl="0" marL="0" marR="0" rtl="0" algn="ctr">
                        <a:spcBef>
                          <a:spcPts val="0"/>
                        </a:spcBef>
                        <a:spcAft>
                          <a:spcPts val="0"/>
                        </a:spcAft>
                        <a:buNone/>
                      </a:pPr>
                      <a:r>
                        <a:rPr b="1" lang="en-IN" sz="900" u="none" cap="none" strike="noStrike">
                          <a:solidFill>
                            <a:schemeClr val="dk1"/>
                          </a:solidFill>
                        </a:rPr>
                        <a:t> </a:t>
                      </a:r>
                      <a:endParaRPr b="1" i="0" sz="9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Penumbra</a:t>
                      </a:r>
                      <a:endParaRPr b="1" i="0" sz="1000" u="none" cap="none" strike="noStrike">
                        <a:solidFill>
                          <a:schemeClr val="dk1"/>
                        </a:solidFill>
                        <a:latin typeface="Calibri"/>
                        <a:ea typeface="Calibri"/>
                        <a:cs typeface="Calibri"/>
                        <a:sym typeface="Calibri"/>
                      </a:endParaRPr>
                    </a:p>
                  </a:txBody>
                  <a:tcPr marT="0" marB="0" marR="0" marL="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23" name="Shape 523"/>
        <p:cNvGrpSpPr/>
        <p:nvPr/>
      </p:nvGrpSpPr>
      <p:grpSpPr>
        <a:xfrm>
          <a:off x="0" y="0"/>
          <a:ext cx="0" cy="0"/>
          <a:chOff x="0" y="0"/>
          <a:chExt cx="0" cy="0"/>
        </a:xfrm>
      </p:grpSpPr>
      <p:graphicFrame>
        <p:nvGraphicFramePr>
          <p:cNvPr id="524" name="Google Shape;524;p43"/>
          <p:cNvGraphicFramePr/>
          <p:nvPr/>
        </p:nvGraphicFramePr>
        <p:xfrm>
          <a:off x="899592" y="332656"/>
          <a:ext cx="3000000" cy="3000000"/>
        </p:xfrm>
        <a:graphic>
          <a:graphicData uri="http://schemas.openxmlformats.org/drawingml/2006/table">
            <a:tbl>
              <a:tblPr>
                <a:noFill/>
                <a:tableStyleId>{28DE50FF-9222-48DC-A84F-AD2A0635A075}</a:tableStyleId>
              </a:tblPr>
              <a:tblGrid>
                <a:gridCol w="438150"/>
                <a:gridCol w="5105400"/>
              </a:tblGrid>
              <a:tr h="192625">
                <a:tc>
                  <a:txBody>
                    <a:bodyPr/>
                    <a:lstStyle/>
                    <a:p>
                      <a:pPr indent="0" lvl="0" marL="0" marR="0" rtl="0" algn="ctr">
                        <a:spcBef>
                          <a:spcPts val="0"/>
                        </a:spcBef>
                        <a:spcAft>
                          <a:spcPts val="0"/>
                        </a:spcAft>
                        <a:buNone/>
                      </a:pPr>
                      <a:r>
                        <a:rPr b="1" lang="en-IN" sz="1000" u="none" cap="none" strike="noStrike">
                          <a:solidFill>
                            <a:schemeClr val="dk1"/>
                          </a:solidFill>
                        </a:rPr>
                        <a:t>10</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µMLC</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 Max Field Size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 Min  Field Size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Number of leaves</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Average leaf transmission</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leaf speed</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over center travel distance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Leaf retracting distance in cm</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Leaf position accuracy</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Up gradation of µMLC's</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µMLC resolution </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Leaf span</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width</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thickness</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Leakage (Including intra leaf leakage)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MLC Leaf Material</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Maximum step size in mm</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Light and Xray field coincidence (Congruence)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Penumbra</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11</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Network Capabilities &amp; Server Configuration</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Capability to interface with Hospital PACS</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Capability remote access to the plans</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DICOM 3 Ready for all activities like store, print, archive, retrieve etc</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any other networking feature availble?</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12</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Motion Management Systems</a:t>
                      </a:r>
                      <a:endParaRPr b="1" i="0" sz="1000" u="none" cap="none" strike="noStrike">
                        <a:solidFill>
                          <a:schemeClr val="dk1"/>
                        </a:solidFill>
                        <a:latin typeface="Calibri"/>
                        <a:ea typeface="Calibri"/>
                        <a:cs typeface="Calibri"/>
                        <a:sym typeface="Calibri"/>
                      </a:endParaRPr>
                    </a:p>
                  </a:txBody>
                  <a:tcPr marT="0" marB="0" marR="0" marL="0"/>
                </a:tc>
              </a:tr>
              <a:tr h="213200">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the details of motion management features availed. Indicate the advantage ?</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13</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Respiratory Motion Management System</a:t>
                      </a:r>
                      <a:endParaRPr b="1" i="0" sz="1000" u="none" cap="none" strike="noStrike">
                        <a:solidFill>
                          <a:schemeClr val="dk1"/>
                        </a:solidFill>
                        <a:latin typeface="Calibri"/>
                        <a:ea typeface="Calibri"/>
                        <a:cs typeface="Calibri"/>
                        <a:sym typeface="Calibri"/>
                      </a:endParaRPr>
                    </a:p>
                  </a:txBody>
                  <a:tcPr marT="0" marB="0" marR="0" marL="0"/>
                </a:tc>
              </a:tr>
              <a:tr h="349000">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Specify the details of respiratory motion management features availed. Indicate the advantage ?</a:t>
                      </a:r>
                      <a:endParaRPr b="1" i="0" sz="1000" u="none" cap="none" strike="noStrike">
                        <a:solidFill>
                          <a:schemeClr val="dk1"/>
                        </a:solidFill>
                        <a:latin typeface="Calibri"/>
                        <a:ea typeface="Calibri"/>
                        <a:cs typeface="Calibri"/>
                        <a:sym typeface="Calibri"/>
                      </a:endParaRPr>
                    </a:p>
                  </a:txBody>
                  <a:tcPr marT="0" marB="0" marR="0" marL="0"/>
                </a:tc>
              </a:tr>
              <a:tr h="192625">
                <a:tc>
                  <a:txBody>
                    <a:bodyPr/>
                    <a:lstStyle/>
                    <a:p>
                      <a:pPr indent="0" lvl="0" marL="0" marR="0" rtl="0" algn="ctr">
                        <a:spcBef>
                          <a:spcPts val="0"/>
                        </a:spcBef>
                        <a:spcAft>
                          <a:spcPts val="0"/>
                        </a:spcAft>
                        <a:buNone/>
                      </a:pPr>
                      <a:r>
                        <a:rPr b="1" lang="en-IN" sz="1000" u="none" cap="none" strike="noStrike">
                          <a:solidFill>
                            <a:schemeClr val="dk1"/>
                          </a:solidFill>
                        </a:rPr>
                        <a:t>14</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Knowledge based Treatment Planning support algorithms</a:t>
                      </a:r>
                      <a:endParaRPr b="1" i="0" sz="1000" u="none" cap="none" strike="noStrike">
                        <a:solidFill>
                          <a:schemeClr val="dk1"/>
                        </a:solidFill>
                        <a:latin typeface="Calibri"/>
                        <a:ea typeface="Calibri"/>
                        <a:cs typeface="Calibri"/>
                        <a:sym typeface="Calibri"/>
                      </a:endParaRPr>
                    </a:p>
                  </a:txBody>
                  <a:tcPr marT="0" marB="0" marR="0" marL="0"/>
                </a:tc>
              </a:tr>
              <a:tr h="349000">
                <a:tc>
                  <a:txBody>
                    <a:bodyPr/>
                    <a:lstStyle/>
                    <a:p>
                      <a:pPr indent="0" lvl="0" marL="0" marR="0" rtl="0" algn="ctr">
                        <a:spcBef>
                          <a:spcPts val="0"/>
                        </a:spcBef>
                        <a:spcAft>
                          <a:spcPts val="0"/>
                        </a:spcAft>
                        <a:buNone/>
                      </a:pPr>
                      <a:r>
                        <a:rPr b="1" lang="en-IN" sz="1000" u="none" cap="none" strike="noStrike">
                          <a:solidFill>
                            <a:schemeClr val="dk1"/>
                          </a:solidFill>
                        </a:rPr>
                        <a:t> </a:t>
                      </a:r>
                      <a:endParaRPr b="1" i="0" sz="1000" u="none" cap="none" strike="noStrike">
                        <a:solidFill>
                          <a:schemeClr val="dk1"/>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b="1" lang="en-IN" sz="1000" u="none" cap="none" strike="noStrike">
                          <a:solidFill>
                            <a:schemeClr val="dk1"/>
                          </a:solidFill>
                        </a:rPr>
                        <a:t>Details of knowledge based treatment planning and contouring systems which are availed as standard</a:t>
                      </a:r>
                      <a:endParaRPr b="1" i="0" sz="1000" u="none" cap="none" strike="noStrike">
                        <a:solidFill>
                          <a:schemeClr val="dk1"/>
                        </a:solidFill>
                        <a:latin typeface="Calibri"/>
                        <a:ea typeface="Calibri"/>
                        <a:cs typeface="Calibri"/>
                        <a:sym typeface="Calibri"/>
                      </a:endParaRPr>
                    </a:p>
                  </a:txBody>
                  <a:tcPr marT="0" marB="0" marR="0" marL="0"/>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28" name="Shape 528"/>
        <p:cNvGrpSpPr/>
        <p:nvPr/>
      </p:nvGrpSpPr>
      <p:grpSpPr>
        <a:xfrm>
          <a:off x="0" y="0"/>
          <a:ext cx="0" cy="0"/>
          <a:chOff x="0" y="0"/>
          <a:chExt cx="0" cy="0"/>
        </a:xfrm>
      </p:grpSpPr>
      <p:sp>
        <p:nvSpPr>
          <p:cNvPr id="529" name="Google Shape;529;p44"/>
          <p:cNvSpPr txBox="1"/>
          <p:nvPr>
            <p:ph type="title"/>
          </p:nvPr>
        </p:nvSpPr>
        <p:spPr>
          <a:xfrm>
            <a:off x="323528" y="395710"/>
            <a:ext cx="6264696" cy="942801"/>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Salient features of latest</a:t>
            </a:r>
            <a:br>
              <a:rPr b="1" lang="en-IN" sz="3600">
                <a:solidFill>
                  <a:srgbClr val="FF0000"/>
                </a:solidFill>
              </a:rPr>
            </a:br>
            <a:r>
              <a:rPr b="1" lang="en-IN" sz="3600">
                <a:solidFill>
                  <a:srgbClr val="FF0000"/>
                </a:solidFill>
              </a:rPr>
              <a:t> platforms</a:t>
            </a:r>
            <a:endParaRPr b="1" sz="3600">
              <a:solidFill>
                <a:srgbClr val="FF0000"/>
              </a:solidFill>
            </a:endParaRPr>
          </a:p>
        </p:txBody>
      </p:sp>
      <p:sp>
        <p:nvSpPr>
          <p:cNvPr id="530" name="Google Shape;530;p44"/>
          <p:cNvSpPr txBox="1"/>
          <p:nvPr>
            <p:ph idx="1" type="body"/>
          </p:nvPr>
        </p:nvSpPr>
        <p:spPr>
          <a:xfrm>
            <a:off x="1485242" y="3429000"/>
            <a:ext cx="5904656" cy="2791476"/>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960"/>
              <a:buChar char="•"/>
            </a:pPr>
            <a:r>
              <a:rPr lang="en-IN" sz="2960"/>
              <a:t>Improved imaging</a:t>
            </a:r>
            <a:endParaRPr/>
          </a:p>
          <a:p>
            <a:pPr indent="-342900" lvl="0" marL="342900" rtl="0" algn="l">
              <a:lnSpc>
                <a:spcPct val="80000"/>
              </a:lnSpc>
              <a:spcBef>
                <a:spcPts val="592"/>
              </a:spcBef>
              <a:spcAft>
                <a:spcPts val="0"/>
              </a:spcAft>
              <a:buClr>
                <a:schemeClr val="dk1"/>
              </a:buClr>
              <a:buSzPts val="2960"/>
              <a:buChar char="•"/>
            </a:pPr>
            <a:r>
              <a:rPr lang="en-IN" sz="2960"/>
              <a:t>Fast and precise</a:t>
            </a:r>
            <a:endParaRPr/>
          </a:p>
          <a:p>
            <a:pPr indent="-342900" lvl="0" marL="342900" rtl="0" algn="l">
              <a:lnSpc>
                <a:spcPct val="80000"/>
              </a:lnSpc>
              <a:spcBef>
                <a:spcPts val="592"/>
              </a:spcBef>
              <a:spcAft>
                <a:spcPts val="0"/>
              </a:spcAft>
              <a:buClr>
                <a:srgbClr val="FF0000"/>
              </a:buClr>
              <a:buSzPts val="2960"/>
              <a:buChar char="•"/>
            </a:pPr>
            <a:r>
              <a:rPr lang="en-IN" sz="2960">
                <a:solidFill>
                  <a:srgbClr val="FF0000"/>
                </a:solidFill>
              </a:rPr>
              <a:t>Upgradability</a:t>
            </a:r>
            <a:endParaRPr/>
          </a:p>
          <a:p>
            <a:pPr indent="-342900" lvl="0" marL="342900" rtl="0" algn="l">
              <a:lnSpc>
                <a:spcPct val="80000"/>
              </a:lnSpc>
              <a:spcBef>
                <a:spcPts val="592"/>
              </a:spcBef>
              <a:spcAft>
                <a:spcPts val="0"/>
              </a:spcAft>
              <a:buClr>
                <a:schemeClr val="dk1"/>
              </a:buClr>
              <a:buSzPts val="2960"/>
              <a:buChar char="•"/>
            </a:pPr>
            <a:r>
              <a:rPr lang="en-IN" sz="2960"/>
              <a:t>Efficiency</a:t>
            </a:r>
            <a:endParaRPr/>
          </a:p>
          <a:p>
            <a:pPr indent="-342900" lvl="0" marL="342900" rtl="0" algn="l">
              <a:lnSpc>
                <a:spcPct val="80000"/>
              </a:lnSpc>
              <a:spcBef>
                <a:spcPts val="592"/>
              </a:spcBef>
              <a:spcAft>
                <a:spcPts val="0"/>
              </a:spcAft>
              <a:buClr>
                <a:schemeClr val="dk1"/>
              </a:buClr>
              <a:buSzPts val="2960"/>
              <a:buChar char="•"/>
            </a:pPr>
            <a:r>
              <a:rPr lang="en-IN" sz="2960"/>
              <a:t>Most reliable equipment</a:t>
            </a:r>
            <a:endParaRPr/>
          </a:p>
          <a:p>
            <a:pPr indent="-342900" lvl="0" marL="342900" rtl="0" algn="l">
              <a:lnSpc>
                <a:spcPct val="80000"/>
              </a:lnSpc>
              <a:spcBef>
                <a:spcPts val="592"/>
              </a:spcBef>
              <a:spcAft>
                <a:spcPts val="0"/>
              </a:spcAft>
              <a:buClr>
                <a:schemeClr val="dk1"/>
              </a:buClr>
              <a:buSzPts val="2960"/>
              <a:buChar char="•"/>
            </a:pPr>
            <a:r>
              <a:rPr lang="en-IN" sz="2960"/>
              <a:t>Remote support</a:t>
            </a:r>
            <a:endParaRPr/>
          </a:p>
          <a:p>
            <a:pPr indent="-154940" lvl="0" marL="342900" rtl="0" algn="l">
              <a:lnSpc>
                <a:spcPct val="80000"/>
              </a:lnSpc>
              <a:spcBef>
                <a:spcPts val="592"/>
              </a:spcBef>
              <a:spcAft>
                <a:spcPts val="0"/>
              </a:spcAft>
              <a:buClr>
                <a:schemeClr val="dk1"/>
              </a:buClr>
              <a:buSzPts val="2960"/>
              <a:buNone/>
            </a:pPr>
            <a:r>
              <a:t/>
            </a:r>
            <a:endParaRPr sz="2960"/>
          </a:p>
        </p:txBody>
      </p:sp>
      <p:pic>
        <p:nvPicPr>
          <p:cNvPr id="531" name="Google Shape;531;p44"/>
          <p:cNvPicPr preferRelativeResize="0"/>
          <p:nvPr/>
        </p:nvPicPr>
        <p:blipFill rotWithShape="1">
          <a:blip r:embed="rId4">
            <a:alphaModFix/>
          </a:blip>
          <a:srcRect b="0" l="0" r="0" t="0"/>
          <a:stretch/>
        </p:blipFill>
        <p:spPr>
          <a:xfrm>
            <a:off x="5652120" y="1845479"/>
            <a:ext cx="2343150" cy="904875"/>
          </a:xfrm>
          <a:prstGeom prst="rect">
            <a:avLst/>
          </a:prstGeom>
          <a:noFill/>
          <a:ln>
            <a:noFill/>
          </a:ln>
        </p:spPr>
      </p:pic>
      <p:pic>
        <p:nvPicPr>
          <p:cNvPr id="532" name="Google Shape;532;p44"/>
          <p:cNvPicPr preferRelativeResize="0"/>
          <p:nvPr/>
        </p:nvPicPr>
        <p:blipFill rotWithShape="1">
          <a:blip r:embed="rId5">
            <a:alphaModFix/>
          </a:blip>
          <a:srcRect b="0" l="0" r="0" t="0"/>
          <a:stretch/>
        </p:blipFill>
        <p:spPr>
          <a:xfrm>
            <a:off x="467582" y="1912564"/>
            <a:ext cx="2314575" cy="1076325"/>
          </a:xfrm>
          <a:prstGeom prst="rect">
            <a:avLst/>
          </a:prstGeom>
          <a:noFill/>
          <a:ln>
            <a:noFill/>
          </a:ln>
        </p:spPr>
      </p:pic>
      <p:pic>
        <p:nvPicPr>
          <p:cNvPr id="533" name="Google Shape;533;p44"/>
          <p:cNvPicPr preferRelativeResize="0"/>
          <p:nvPr/>
        </p:nvPicPr>
        <p:blipFill rotWithShape="1">
          <a:blip r:embed="rId6">
            <a:alphaModFix/>
          </a:blip>
          <a:srcRect b="0" l="0" r="0" t="0"/>
          <a:stretch/>
        </p:blipFill>
        <p:spPr>
          <a:xfrm>
            <a:off x="3203848" y="1912564"/>
            <a:ext cx="1728192" cy="91428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7" name="Shape 537"/>
        <p:cNvGrpSpPr/>
        <p:nvPr/>
      </p:nvGrpSpPr>
      <p:grpSpPr>
        <a:xfrm>
          <a:off x="0" y="0"/>
          <a:ext cx="0" cy="0"/>
          <a:chOff x="0" y="0"/>
          <a:chExt cx="0" cy="0"/>
        </a:xfrm>
      </p:grpSpPr>
      <p:pic>
        <p:nvPicPr>
          <p:cNvPr id="538" name="Google Shape;538;p45"/>
          <p:cNvPicPr preferRelativeResize="0"/>
          <p:nvPr>
            <p:ph idx="1" type="body"/>
          </p:nvPr>
        </p:nvPicPr>
        <p:blipFill rotWithShape="1">
          <a:blip r:embed="rId4">
            <a:alphaModFix/>
          </a:blip>
          <a:srcRect b="0" l="0" r="0" t="0"/>
          <a:stretch/>
        </p:blipFill>
        <p:spPr>
          <a:xfrm>
            <a:off x="1547664" y="2204864"/>
            <a:ext cx="4896544" cy="3079705"/>
          </a:xfrm>
          <a:prstGeom prst="rect">
            <a:avLst/>
          </a:prstGeom>
          <a:noFill/>
          <a:ln>
            <a:noFill/>
          </a:ln>
        </p:spPr>
      </p:pic>
      <p:sp>
        <p:nvSpPr>
          <p:cNvPr id="539" name="Google Shape;539;p45"/>
          <p:cNvSpPr txBox="1"/>
          <p:nvPr>
            <p:ph type="title"/>
          </p:nvPr>
        </p:nvSpPr>
        <p:spPr>
          <a:xfrm>
            <a:off x="323528" y="908720"/>
            <a:ext cx="7059680" cy="72008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40"/>
              <a:buFont typeface="Calibri"/>
              <a:buNone/>
            </a:pPr>
            <a:r>
              <a:rPr b="1" lang="en-IN" sz="3240">
                <a:solidFill>
                  <a:srgbClr val="FF0000"/>
                </a:solidFill>
              </a:rPr>
              <a:t>Effective comparison and negotiation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43" name="Shape 543"/>
        <p:cNvGrpSpPr/>
        <p:nvPr/>
      </p:nvGrpSpPr>
      <p:grpSpPr>
        <a:xfrm>
          <a:off x="0" y="0"/>
          <a:ext cx="0" cy="0"/>
          <a:chOff x="0" y="0"/>
          <a:chExt cx="0" cy="0"/>
        </a:xfrm>
      </p:grpSpPr>
      <p:pic>
        <p:nvPicPr>
          <p:cNvPr id="544" name="Google Shape;544;p46"/>
          <p:cNvPicPr preferRelativeResize="0"/>
          <p:nvPr/>
        </p:nvPicPr>
        <p:blipFill rotWithShape="1">
          <a:blip r:embed="rId4">
            <a:alphaModFix/>
          </a:blip>
          <a:srcRect b="0" l="0" r="0" t="0"/>
          <a:stretch/>
        </p:blipFill>
        <p:spPr>
          <a:xfrm>
            <a:off x="2923778" y="4437112"/>
            <a:ext cx="3276600" cy="2058988"/>
          </a:xfrm>
          <a:prstGeom prst="rect">
            <a:avLst/>
          </a:prstGeom>
          <a:noFill/>
          <a:ln>
            <a:noFill/>
          </a:ln>
        </p:spPr>
      </p:pic>
      <p:grpSp>
        <p:nvGrpSpPr>
          <p:cNvPr id="545" name="Google Shape;545;p46"/>
          <p:cNvGrpSpPr/>
          <p:nvPr/>
        </p:nvGrpSpPr>
        <p:grpSpPr>
          <a:xfrm>
            <a:off x="467544" y="2924944"/>
            <a:ext cx="8285194" cy="2712129"/>
            <a:chOff x="449206" y="2228956"/>
            <a:chExt cx="8285194" cy="2712129"/>
          </a:xfrm>
        </p:grpSpPr>
        <p:pic>
          <p:nvPicPr>
            <p:cNvPr id="546" name="Google Shape;546;p46"/>
            <p:cNvPicPr preferRelativeResize="0"/>
            <p:nvPr/>
          </p:nvPicPr>
          <p:blipFill rotWithShape="1">
            <a:blip r:embed="rId5">
              <a:alphaModFix/>
            </a:blip>
            <a:srcRect b="0" l="0" r="0" t="0"/>
            <a:stretch/>
          </p:blipFill>
          <p:spPr>
            <a:xfrm>
              <a:off x="2987824" y="2228956"/>
              <a:ext cx="3212554" cy="1102643"/>
            </a:xfrm>
            <a:prstGeom prst="rect">
              <a:avLst/>
            </a:prstGeom>
            <a:noFill/>
            <a:ln>
              <a:noFill/>
            </a:ln>
          </p:spPr>
        </p:pic>
        <p:sp>
          <p:nvSpPr>
            <p:cNvPr id="547" name="Google Shape;547;p46"/>
            <p:cNvSpPr/>
            <p:nvPr/>
          </p:nvSpPr>
          <p:spPr>
            <a:xfrm>
              <a:off x="449206" y="2476272"/>
              <a:ext cx="2438400" cy="608013"/>
            </a:xfrm>
            <a:prstGeom prst="roundRect">
              <a:avLst>
                <a:gd fmla="val 16667" name="adj"/>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b="1" lang="en-IN" sz="1800">
                  <a:solidFill>
                    <a:srgbClr val="FF0000"/>
                  </a:solidFill>
                  <a:latin typeface="Calibri"/>
                  <a:ea typeface="Calibri"/>
                  <a:cs typeface="Calibri"/>
                  <a:sym typeface="Calibri"/>
                </a:rPr>
                <a:t>Technical optimization</a:t>
              </a:r>
              <a:endParaRPr b="1" sz="1800">
                <a:solidFill>
                  <a:srgbClr val="FF0000"/>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8" name="Google Shape;548;p46"/>
            <p:cNvSpPr/>
            <p:nvPr/>
          </p:nvSpPr>
          <p:spPr>
            <a:xfrm>
              <a:off x="6372200" y="2494483"/>
              <a:ext cx="2362200" cy="608012"/>
            </a:xfrm>
            <a:prstGeom prst="roundRect">
              <a:avLst>
                <a:gd fmla="val 16667" name="adj"/>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b="1" lang="en-IN" sz="1800">
                  <a:solidFill>
                    <a:srgbClr val="FF0000"/>
                  </a:solidFill>
                  <a:latin typeface="Calibri"/>
                  <a:ea typeface="Calibri"/>
                  <a:cs typeface="Calibri"/>
                  <a:sym typeface="Calibri"/>
                </a:rPr>
                <a:t>Price negotiation</a:t>
              </a:r>
              <a:endParaRPr/>
            </a:p>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9" name="Google Shape;549;p46"/>
            <p:cNvSpPr/>
            <p:nvPr/>
          </p:nvSpPr>
          <p:spPr>
            <a:xfrm>
              <a:off x="504428" y="3597796"/>
              <a:ext cx="990600" cy="1295400"/>
            </a:xfrm>
            <a:prstGeom prst="flowChartAlternateProcess">
              <a:avLst/>
            </a:prstGeom>
            <a:solidFill>
              <a:schemeClr val="lt1"/>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rgbClr val="FF0000"/>
                  </a:solidFill>
                  <a:latin typeface="Calibri"/>
                  <a:ea typeface="Calibri"/>
                  <a:cs typeface="Calibri"/>
                  <a:sym typeface="Calibri"/>
                </a:rPr>
                <a:t>Loss of technology</a:t>
              </a:r>
              <a:endParaRPr/>
            </a:p>
          </p:txBody>
        </p:sp>
        <p:sp>
          <p:nvSpPr>
            <p:cNvPr id="550" name="Google Shape;550;p46"/>
            <p:cNvSpPr/>
            <p:nvPr/>
          </p:nvSpPr>
          <p:spPr>
            <a:xfrm>
              <a:off x="7629129" y="3645685"/>
              <a:ext cx="990600" cy="1295400"/>
            </a:xfrm>
            <a:prstGeom prst="flowChartAlternateProcess">
              <a:avLst/>
            </a:prstGeom>
            <a:solidFill>
              <a:schemeClr val="lt1"/>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rgbClr val="FF0000"/>
                  </a:solidFill>
                  <a:latin typeface="Calibri"/>
                  <a:ea typeface="Calibri"/>
                  <a:cs typeface="Calibri"/>
                  <a:sym typeface="Calibri"/>
                </a:rPr>
                <a:t>Benefit of money</a:t>
              </a:r>
              <a:endParaRPr b="1" sz="1800">
                <a:solidFill>
                  <a:srgbClr val="FF0000"/>
                </a:solidFill>
                <a:latin typeface="Calibri"/>
                <a:ea typeface="Calibri"/>
                <a:cs typeface="Calibri"/>
                <a:sym typeface="Calibri"/>
              </a:endParaRPr>
            </a:p>
          </p:txBody>
        </p:sp>
        <p:sp>
          <p:nvSpPr>
            <p:cNvPr id="551" name="Google Shape;551;p46"/>
            <p:cNvSpPr/>
            <p:nvPr/>
          </p:nvSpPr>
          <p:spPr>
            <a:xfrm rot="5400000">
              <a:off x="771128" y="3216796"/>
              <a:ext cx="457200" cy="304800"/>
            </a:xfrm>
            <a:prstGeom prst="rightArrow">
              <a:avLst>
                <a:gd fmla="val 50000" name="adj1"/>
                <a:gd fmla="val 50000" name="adj2"/>
              </a:avLst>
            </a:prstGeom>
            <a:solidFill>
              <a:schemeClr val="dk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52" name="Google Shape;552;p46"/>
            <p:cNvSpPr/>
            <p:nvPr/>
          </p:nvSpPr>
          <p:spPr>
            <a:xfrm rot="5400000">
              <a:off x="7895829" y="3221690"/>
              <a:ext cx="457200" cy="304800"/>
            </a:xfrm>
            <a:prstGeom prst="rightArrow">
              <a:avLst>
                <a:gd fmla="val 50000" name="adj1"/>
                <a:gd fmla="val 50000" name="adj2"/>
              </a:avLst>
            </a:prstGeom>
            <a:solidFill>
              <a:schemeClr val="dk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53" name="Google Shape;553;p46"/>
          <p:cNvSpPr txBox="1"/>
          <p:nvPr>
            <p:ph idx="1" type="body"/>
          </p:nvPr>
        </p:nvSpPr>
        <p:spPr>
          <a:xfrm>
            <a:off x="467544" y="1320953"/>
            <a:ext cx="4104456" cy="103787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Char char="•"/>
            </a:pPr>
            <a:r>
              <a:rPr lang="en-IN" sz="2400"/>
              <a:t>Most difficult part….</a:t>
            </a:r>
            <a:endParaRPr/>
          </a:p>
          <a:p>
            <a:pPr indent="-342900" lvl="0" marL="342900" rtl="0" algn="l">
              <a:spcBef>
                <a:spcPts val="480"/>
              </a:spcBef>
              <a:spcAft>
                <a:spcPts val="0"/>
              </a:spcAft>
              <a:buClr>
                <a:schemeClr val="dk1"/>
              </a:buClr>
              <a:buSzPts val="2400"/>
              <a:buChar char="•"/>
            </a:pPr>
            <a:r>
              <a:rPr lang="en-IN" sz="2400"/>
              <a:t>Scientific approach</a:t>
            </a:r>
            <a:endParaRPr/>
          </a:p>
        </p:txBody>
      </p:sp>
      <p:sp>
        <p:nvSpPr>
          <p:cNvPr id="554" name="Google Shape;554;p46"/>
          <p:cNvSpPr txBox="1"/>
          <p:nvPr>
            <p:ph type="title"/>
          </p:nvPr>
        </p:nvSpPr>
        <p:spPr>
          <a:xfrm>
            <a:off x="611560" y="276007"/>
            <a:ext cx="5959574" cy="61230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Effective Comparison….</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58" name="Shape 558"/>
        <p:cNvGrpSpPr/>
        <p:nvPr/>
      </p:nvGrpSpPr>
      <p:grpSpPr>
        <a:xfrm>
          <a:off x="0" y="0"/>
          <a:ext cx="0" cy="0"/>
          <a:chOff x="0" y="0"/>
          <a:chExt cx="0" cy="0"/>
        </a:xfrm>
      </p:grpSpPr>
      <p:sp>
        <p:nvSpPr>
          <p:cNvPr id="559" name="Google Shape;559;p47"/>
          <p:cNvSpPr txBox="1"/>
          <p:nvPr>
            <p:ph type="title"/>
          </p:nvPr>
        </p:nvSpPr>
        <p:spPr>
          <a:xfrm>
            <a:off x="539552" y="188640"/>
            <a:ext cx="5770984" cy="94096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200"/>
              <a:buFont typeface="Calibri"/>
              <a:buNone/>
            </a:pPr>
            <a:r>
              <a:rPr b="1" lang="en-IN" sz="3200">
                <a:solidFill>
                  <a:srgbClr val="FF0000"/>
                </a:solidFill>
              </a:rPr>
              <a:t>Price or functionalities???</a:t>
            </a:r>
            <a:endParaRPr b="1" sz="3200">
              <a:solidFill>
                <a:srgbClr val="FF0000"/>
              </a:solidFill>
            </a:endParaRPr>
          </a:p>
        </p:txBody>
      </p:sp>
      <p:sp>
        <p:nvSpPr>
          <p:cNvPr id="560" name="Google Shape;560;p47"/>
          <p:cNvSpPr txBox="1"/>
          <p:nvPr>
            <p:ph idx="4294967295" type="body"/>
          </p:nvPr>
        </p:nvSpPr>
        <p:spPr>
          <a:xfrm>
            <a:off x="323528" y="1417638"/>
            <a:ext cx="7886700" cy="4870450"/>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240"/>
              <a:buChar char="•"/>
            </a:pPr>
            <a:r>
              <a:rPr lang="en-IN" sz="2240"/>
              <a:t>Don’t allow the vendor to speak the term quality, which is not measurable.</a:t>
            </a:r>
            <a:endParaRPr/>
          </a:p>
          <a:p>
            <a:pPr indent="-342900" lvl="0" marL="342900" rtl="0" algn="l">
              <a:lnSpc>
                <a:spcPct val="80000"/>
              </a:lnSpc>
              <a:spcBef>
                <a:spcPts val="448"/>
              </a:spcBef>
              <a:spcAft>
                <a:spcPts val="0"/>
              </a:spcAft>
              <a:buClr>
                <a:schemeClr val="dk1"/>
              </a:buClr>
              <a:buSzPts val="2240"/>
              <a:buChar char="•"/>
            </a:pPr>
            <a:r>
              <a:rPr lang="en-IN" sz="2240"/>
              <a:t>Don’t allow to speak cost factor, repeatedly, which is a biasing factor. </a:t>
            </a:r>
            <a:endParaRPr/>
          </a:p>
          <a:p>
            <a:pPr indent="-342900" lvl="0" marL="342900" rtl="0" algn="l">
              <a:lnSpc>
                <a:spcPct val="80000"/>
              </a:lnSpc>
              <a:spcBef>
                <a:spcPts val="448"/>
              </a:spcBef>
              <a:spcAft>
                <a:spcPts val="0"/>
              </a:spcAft>
              <a:buClr>
                <a:schemeClr val="dk1"/>
              </a:buClr>
              <a:buSzPts val="2240"/>
              <a:buChar char="•"/>
            </a:pPr>
            <a:r>
              <a:rPr lang="en-IN" sz="2240"/>
              <a:t>Convert quality into quantity			</a:t>
            </a:r>
            <a:r>
              <a:rPr b="1" lang="en-IN" sz="2240">
                <a:solidFill>
                  <a:srgbClr val="FF0000"/>
                </a:solidFill>
              </a:rPr>
              <a:t>Q</a:t>
            </a:r>
            <a:r>
              <a:rPr b="1" baseline="-25000" lang="en-IN" sz="2240">
                <a:solidFill>
                  <a:srgbClr val="FF0000"/>
                </a:solidFill>
              </a:rPr>
              <a:t>i</a:t>
            </a:r>
            <a:endParaRPr/>
          </a:p>
          <a:p>
            <a:pPr indent="-342900" lvl="0" marL="342900" rtl="0" algn="l">
              <a:lnSpc>
                <a:spcPct val="80000"/>
              </a:lnSpc>
              <a:spcBef>
                <a:spcPts val="448"/>
              </a:spcBef>
              <a:spcAft>
                <a:spcPts val="0"/>
              </a:spcAft>
              <a:buClr>
                <a:schemeClr val="dk1"/>
              </a:buClr>
              <a:buSzPts val="2240"/>
              <a:buChar char="•"/>
            </a:pPr>
            <a:r>
              <a:rPr lang="en-IN" sz="2240"/>
              <a:t>Convert cost into cost for value</a:t>
            </a:r>
            <a:endParaRPr/>
          </a:p>
          <a:p>
            <a:pPr indent="-342900" lvl="0" marL="342900" rtl="0" algn="l">
              <a:lnSpc>
                <a:spcPct val="80000"/>
              </a:lnSpc>
              <a:spcBef>
                <a:spcPts val="448"/>
              </a:spcBef>
              <a:spcAft>
                <a:spcPts val="0"/>
              </a:spcAft>
              <a:buClr>
                <a:schemeClr val="dk1"/>
              </a:buClr>
              <a:buSzPts val="2240"/>
              <a:buChar char="•"/>
            </a:pPr>
            <a:r>
              <a:rPr lang="en-IN" sz="2240"/>
              <a:t>Workout for a w. factor (user’s need, priority)		      </a:t>
            </a:r>
            <a:r>
              <a:rPr b="1" lang="en-IN" sz="2240">
                <a:solidFill>
                  <a:srgbClr val="FF0000"/>
                </a:solidFill>
              </a:rPr>
              <a:t>W</a:t>
            </a:r>
            <a:r>
              <a:rPr b="1" baseline="-25000" lang="en-IN" sz="2240">
                <a:solidFill>
                  <a:srgbClr val="FF0000"/>
                </a:solidFill>
              </a:rPr>
              <a:t>i</a:t>
            </a:r>
            <a:endParaRPr/>
          </a:p>
          <a:p>
            <a:pPr indent="-200660" lvl="0" marL="342900" rtl="0" algn="l">
              <a:lnSpc>
                <a:spcPct val="80000"/>
              </a:lnSpc>
              <a:spcBef>
                <a:spcPts val="448"/>
              </a:spcBef>
              <a:spcAft>
                <a:spcPts val="0"/>
              </a:spcAft>
              <a:buClr>
                <a:schemeClr val="dk1"/>
              </a:buClr>
              <a:buSzPts val="2240"/>
              <a:buNone/>
            </a:pPr>
            <a:r>
              <a:t/>
            </a:r>
            <a:endParaRPr b="1" baseline="-25000" sz="2240">
              <a:solidFill>
                <a:srgbClr val="FF0000"/>
              </a:solidFill>
            </a:endParaRPr>
          </a:p>
          <a:p>
            <a:pPr indent="-342900" lvl="0" marL="342900" rtl="0" algn="l">
              <a:lnSpc>
                <a:spcPct val="80000"/>
              </a:lnSpc>
              <a:spcBef>
                <a:spcPts val="448"/>
              </a:spcBef>
              <a:spcAft>
                <a:spcPts val="0"/>
              </a:spcAft>
              <a:buClr>
                <a:srgbClr val="FF0000"/>
              </a:buClr>
              <a:buSzPts val="2240"/>
              <a:buChar char="•"/>
            </a:pPr>
            <a:r>
              <a:rPr b="1" lang="en-IN" sz="2240">
                <a:solidFill>
                  <a:srgbClr val="FF0000"/>
                </a:solidFill>
              </a:rPr>
              <a:t>Value, V = ∑Q</a:t>
            </a:r>
            <a:r>
              <a:rPr b="1" baseline="-25000" lang="en-IN" sz="2240">
                <a:solidFill>
                  <a:srgbClr val="FF0000"/>
                </a:solidFill>
              </a:rPr>
              <a:t>i</a:t>
            </a:r>
            <a:r>
              <a:rPr b="1" lang="en-IN" sz="2240">
                <a:solidFill>
                  <a:srgbClr val="FF0000"/>
                </a:solidFill>
              </a:rPr>
              <a:t> .W</a:t>
            </a:r>
            <a:r>
              <a:rPr b="1" baseline="-25000" lang="en-IN" sz="2240">
                <a:solidFill>
                  <a:srgbClr val="FF0000"/>
                </a:solidFill>
              </a:rPr>
              <a:t>i</a:t>
            </a:r>
            <a:endParaRPr/>
          </a:p>
          <a:p>
            <a:pPr indent="0" lvl="0" marL="0" rtl="0" algn="l">
              <a:lnSpc>
                <a:spcPct val="80000"/>
              </a:lnSpc>
              <a:spcBef>
                <a:spcPts val="448"/>
              </a:spcBef>
              <a:spcAft>
                <a:spcPts val="0"/>
              </a:spcAft>
              <a:buClr>
                <a:schemeClr val="dk1"/>
              </a:buClr>
              <a:buSzPts val="2240"/>
              <a:buFont typeface="Arial"/>
              <a:buNone/>
            </a:pPr>
            <a:r>
              <a:t/>
            </a:r>
            <a:endParaRPr b="1" sz="2240">
              <a:solidFill>
                <a:srgbClr val="FF0000"/>
              </a:solidFill>
            </a:endParaRPr>
          </a:p>
          <a:p>
            <a:pPr indent="0" lvl="0" marL="0" rtl="0" algn="l">
              <a:lnSpc>
                <a:spcPct val="80000"/>
              </a:lnSpc>
              <a:spcBef>
                <a:spcPts val="448"/>
              </a:spcBef>
              <a:spcAft>
                <a:spcPts val="0"/>
              </a:spcAft>
              <a:buClr>
                <a:srgbClr val="FF0000"/>
              </a:buClr>
              <a:buSzPts val="2240"/>
              <a:buFont typeface="Arial"/>
              <a:buNone/>
            </a:pPr>
            <a:r>
              <a:rPr b="1" lang="en-IN" sz="2240">
                <a:solidFill>
                  <a:srgbClr val="FF0000"/>
                </a:solidFill>
              </a:rPr>
              <a:t>          V/C</a:t>
            </a:r>
            <a:r>
              <a:rPr lang="en-IN" sz="2240"/>
              <a:t>                      </a:t>
            </a:r>
            <a:r>
              <a:rPr b="1" lang="en-IN" sz="2240">
                <a:solidFill>
                  <a:srgbClr val="FF0000"/>
                </a:solidFill>
              </a:rPr>
              <a:t>Value / Cost</a:t>
            </a:r>
            <a:endParaRPr/>
          </a:p>
          <a:p>
            <a:pPr indent="0" lvl="0" marL="0" rtl="0" algn="l">
              <a:lnSpc>
                <a:spcPct val="80000"/>
              </a:lnSpc>
              <a:spcBef>
                <a:spcPts val="448"/>
              </a:spcBef>
              <a:spcAft>
                <a:spcPts val="0"/>
              </a:spcAft>
              <a:buClr>
                <a:schemeClr val="dk1"/>
              </a:buClr>
              <a:buSzPts val="2240"/>
              <a:buFont typeface="Arial"/>
              <a:buNone/>
            </a:pPr>
            <a:r>
              <a:t/>
            </a:r>
            <a:endParaRPr b="1" sz="2240">
              <a:solidFill>
                <a:srgbClr val="FF0000"/>
              </a:solidFill>
            </a:endParaRPr>
          </a:p>
          <a:p>
            <a:pPr indent="0" lvl="0" marL="0" rtl="0" algn="l">
              <a:lnSpc>
                <a:spcPct val="80000"/>
              </a:lnSpc>
              <a:spcBef>
                <a:spcPts val="448"/>
              </a:spcBef>
              <a:spcAft>
                <a:spcPts val="0"/>
              </a:spcAft>
              <a:buClr>
                <a:schemeClr val="dk1"/>
              </a:buClr>
              <a:buSzPts val="2240"/>
              <a:buFont typeface="Arial"/>
              <a:buNone/>
            </a:pPr>
            <a:r>
              <a:rPr b="1" lang="en-IN" sz="2240"/>
              <a:t>Effective comparison in terms of V/C</a:t>
            </a:r>
            <a:endParaRPr/>
          </a:p>
          <a:p>
            <a:pPr indent="-200660" lvl="0" marL="342900" rtl="0" algn="l">
              <a:lnSpc>
                <a:spcPct val="80000"/>
              </a:lnSpc>
              <a:spcBef>
                <a:spcPts val="448"/>
              </a:spcBef>
              <a:spcAft>
                <a:spcPts val="0"/>
              </a:spcAft>
              <a:buClr>
                <a:schemeClr val="dk1"/>
              </a:buClr>
              <a:buSzPts val="2240"/>
              <a:buNone/>
            </a:pPr>
            <a:r>
              <a:t/>
            </a:r>
            <a:endParaRPr sz="2240"/>
          </a:p>
        </p:txBody>
      </p:sp>
      <p:sp>
        <p:nvSpPr>
          <p:cNvPr id="561" name="Google Shape;561;p47"/>
          <p:cNvSpPr/>
          <p:nvPr/>
        </p:nvSpPr>
        <p:spPr>
          <a:xfrm>
            <a:off x="6103937" y="3387380"/>
            <a:ext cx="914400" cy="15240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2" name="Google Shape;562;p47"/>
          <p:cNvSpPr/>
          <p:nvPr/>
        </p:nvSpPr>
        <p:spPr>
          <a:xfrm>
            <a:off x="4427984" y="2772544"/>
            <a:ext cx="914400" cy="15240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IN" sz="1800">
                <a:solidFill>
                  <a:schemeClr val="lt1"/>
                </a:solidFill>
                <a:latin typeface="Calibri"/>
                <a:ea typeface="Calibri"/>
                <a:cs typeface="Calibri"/>
                <a:sym typeface="Calibri"/>
              </a:rPr>
              <a:t>?</a:t>
            </a:r>
            <a:endParaRPr/>
          </a:p>
        </p:txBody>
      </p:sp>
      <p:sp>
        <p:nvSpPr>
          <p:cNvPr id="563" name="Google Shape;563;p47"/>
          <p:cNvSpPr/>
          <p:nvPr/>
        </p:nvSpPr>
        <p:spPr>
          <a:xfrm>
            <a:off x="1763688" y="4653136"/>
            <a:ext cx="914400" cy="15240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64" name="Google Shape;564;p47"/>
          <p:cNvGrpSpPr/>
          <p:nvPr/>
        </p:nvGrpSpPr>
        <p:grpSpPr>
          <a:xfrm>
            <a:off x="5220072" y="4005064"/>
            <a:ext cx="2393950" cy="2246312"/>
            <a:chOff x="5900738" y="4077072"/>
            <a:chExt cx="2393950" cy="2246312"/>
          </a:xfrm>
        </p:grpSpPr>
        <p:pic>
          <p:nvPicPr>
            <p:cNvPr id="565" name="Google Shape;565;p47"/>
            <p:cNvPicPr preferRelativeResize="0"/>
            <p:nvPr/>
          </p:nvPicPr>
          <p:blipFill rotWithShape="1">
            <a:blip r:embed="rId4">
              <a:alphaModFix/>
            </a:blip>
            <a:srcRect b="0" l="0" r="0" t="0"/>
            <a:stretch/>
          </p:blipFill>
          <p:spPr>
            <a:xfrm>
              <a:off x="5900738" y="4077072"/>
              <a:ext cx="2393950" cy="2246312"/>
            </a:xfrm>
            <a:prstGeom prst="rect">
              <a:avLst/>
            </a:prstGeom>
            <a:noFill/>
            <a:ln>
              <a:noFill/>
            </a:ln>
          </p:spPr>
        </p:pic>
        <p:sp>
          <p:nvSpPr>
            <p:cNvPr id="566" name="Google Shape;566;p47"/>
            <p:cNvSpPr/>
            <p:nvPr/>
          </p:nvSpPr>
          <p:spPr>
            <a:xfrm>
              <a:off x="7456488" y="5440363"/>
              <a:ext cx="838200" cy="357187"/>
            </a:xfrm>
            <a:prstGeom prst="ellipse">
              <a:avLst/>
            </a:prstGeom>
            <a:solidFill>
              <a:schemeClr val="dk1"/>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2000">
                  <a:solidFill>
                    <a:srgbClr val="FF0000"/>
                  </a:solidFill>
                  <a:latin typeface="Calibri"/>
                  <a:ea typeface="Calibri"/>
                  <a:cs typeface="Calibri"/>
                  <a:sym typeface="Calibri"/>
                </a:rPr>
                <a:t>V/C</a:t>
              </a:r>
              <a:endParaRPr/>
            </a:p>
          </p:txBody>
        </p:sp>
        <p:sp>
          <p:nvSpPr>
            <p:cNvPr id="567" name="Google Shape;567;p47"/>
            <p:cNvSpPr/>
            <p:nvPr/>
          </p:nvSpPr>
          <p:spPr>
            <a:xfrm>
              <a:off x="5943600" y="5440363"/>
              <a:ext cx="838200" cy="357187"/>
            </a:xfrm>
            <a:prstGeom prst="ellipse">
              <a:avLst/>
            </a:prstGeom>
            <a:solidFill>
              <a:schemeClr val="dk1"/>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2000">
                  <a:solidFill>
                    <a:srgbClr val="FF0000"/>
                  </a:solidFill>
                  <a:latin typeface="Calibri"/>
                  <a:ea typeface="Calibri"/>
                  <a:cs typeface="Calibri"/>
                  <a:sym typeface="Calibri"/>
                </a:rPr>
                <a:t>V/C</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1" name="Shape 571"/>
        <p:cNvGrpSpPr/>
        <p:nvPr/>
      </p:nvGrpSpPr>
      <p:grpSpPr>
        <a:xfrm>
          <a:off x="0" y="0"/>
          <a:ext cx="0" cy="0"/>
          <a:chOff x="0" y="0"/>
          <a:chExt cx="0" cy="0"/>
        </a:xfrm>
      </p:grpSpPr>
      <p:sp>
        <p:nvSpPr>
          <p:cNvPr id="572" name="Google Shape;572;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t/>
            </a:r>
            <a:endParaRPr/>
          </a:p>
        </p:txBody>
      </p:sp>
      <p:sp>
        <p:nvSpPr>
          <p:cNvPr id="573" name="Google Shape;573;p4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IN"/>
              <a:t>Excel sheet</a:t>
            </a:r>
            <a:endParaRPr/>
          </a:p>
        </p:txBody>
      </p:sp>
      <p:graphicFrame>
        <p:nvGraphicFramePr>
          <p:cNvPr id="574" name="Google Shape;574;p48"/>
          <p:cNvGraphicFramePr/>
          <p:nvPr/>
        </p:nvGraphicFramePr>
        <p:xfrm>
          <a:off x="76200" y="76200"/>
          <a:ext cx="3000000" cy="3000000"/>
        </p:xfrm>
        <a:graphic>
          <a:graphicData uri="http://schemas.openxmlformats.org/drawingml/2006/table">
            <a:tbl>
              <a:tblPr bandCol="1" lastCol="1">
                <a:noFill/>
                <a:tableStyleId>{660C7C9B-3701-44E8-AD64-B1F84BDA39E7}</a:tableStyleId>
              </a:tblPr>
              <a:tblGrid>
                <a:gridCol w="1438650"/>
                <a:gridCol w="680800"/>
                <a:gridCol w="1292450"/>
                <a:gridCol w="1407600"/>
                <a:gridCol w="1654450"/>
                <a:gridCol w="575475"/>
                <a:gridCol w="647400"/>
                <a:gridCol w="575475"/>
                <a:gridCol w="719325"/>
              </a:tblGrid>
              <a:tr h="801325">
                <a:tc>
                  <a:txBody>
                    <a:bodyPr/>
                    <a:lstStyle/>
                    <a:p>
                      <a:pPr indent="0" lvl="0" marL="0" marR="0" rtl="0" algn="ctr">
                        <a:spcBef>
                          <a:spcPts val="0"/>
                        </a:spcBef>
                        <a:spcAft>
                          <a:spcPts val="0"/>
                        </a:spcAft>
                        <a:buNone/>
                      </a:pPr>
                      <a:r>
                        <a:rPr b="1" lang="en-IN" sz="1800" u="none" cap="none" strike="noStrike"/>
                        <a:t>Specification</a:t>
                      </a:r>
                      <a:endParaRPr b="1" i="0" sz="18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W. Factor</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Vendor 1</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200" u="none" cap="none" strike="noStrike"/>
                        <a:t>Vendor 2</a:t>
                      </a:r>
                      <a:endParaRPr b="1"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Remarks</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Vendor 1, Qi</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Vendor 2, </a:t>
                      </a:r>
                      <a:br>
                        <a:rPr b="1" lang="en-IN" sz="1400" u="none" cap="none" strike="noStrike"/>
                      </a:br>
                      <a:r>
                        <a:rPr b="1" lang="en-IN" sz="1400" u="none" cap="none" strike="noStrike"/>
                        <a:t>Qi</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Vendor 1,</a:t>
                      </a:r>
                      <a:br>
                        <a:rPr b="1" lang="en-IN" sz="1400" u="none" cap="none" strike="noStrike"/>
                      </a:br>
                      <a:r>
                        <a:rPr b="1" lang="en-IN" sz="1400" u="none" cap="none" strike="noStrike"/>
                        <a:t>Vi</a:t>
                      </a:r>
                      <a:endParaRPr b="1" i="0" sz="14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lang="en-IN" sz="1400" u="none" cap="none" strike="noStrike"/>
                        <a:t>Vendor 2</a:t>
                      </a:r>
                      <a:br>
                        <a:rPr b="1" lang="en-IN" sz="1400" u="none" cap="none" strike="noStrike"/>
                      </a:br>
                      <a:r>
                        <a:rPr b="1" lang="en-IN" sz="1400" u="none" cap="none" strike="noStrike"/>
                        <a:t>Vi</a:t>
                      </a:r>
                      <a:endParaRPr b="1" i="0" sz="1400" u="none" cap="none" strike="noStrike">
                        <a:solidFill>
                          <a:srgbClr val="FF0000"/>
                        </a:solidFill>
                        <a:latin typeface="Calibri"/>
                        <a:ea typeface="Calibri"/>
                        <a:cs typeface="Calibri"/>
                        <a:sym typeface="Calibri"/>
                      </a:endParaRPr>
                    </a:p>
                  </a:txBody>
                  <a:tcPr marT="0" marB="0" marR="0" marL="0" anchor="ctr"/>
                </a:tc>
              </a:tr>
              <a:tr h="385725">
                <a:tc>
                  <a:txBody>
                    <a:bodyPr/>
                    <a:lstStyle/>
                    <a:p>
                      <a:pPr indent="0" lvl="0" marL="0" marR="0" rtl="0" algn="ctr">
                        <a:spcBef>
                          <a:spcPts val="0"/>
                        </a:spcBef>
                        <a:spcAft>
                          <a:spcPts val="0"/>
                        </a:spcAft>
                        <a:buNone/>
                      </a:pPr>
                      <a:r>
                        <a:rPr lang="en-IN" sz="1200" u="none" cap="none" strike="noStrike"/>
                        <a:t>Dose Delivery &amp; Beam Characteristics</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 </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1200" u="none" cap="none" strike="noStrike"/>
                        <a:t> </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1200" u="none" cap="none" strike="noStrike"/>
                        <a:t> </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1800" u="none" cap="none" strike="noStrike"/>
                        <a:t> </a:t>
                      </a:r>
                      <a:endParaRPr b="0" i="0" sz="18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 </a:t>
                      </a:r>
                      <a:endParaRPr b="0" i="0" sz="18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 </a:t>
                      </a:r>
                      <a:endParaRPr b="0" i="0" sz="18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 </a:t>
                      </a:r>
                      <a:endParaRPr b="0" i="0" sz="1800" u="none" cap="none" strike="noStrike">
                        <a:solidFill>
                          <a:srgbClr val="FF0000"/>
                        </a:solidFill>
                        <a:latin typeface="Calibri"/>
                        <a:ea typeface="Calibri"/>
                        <a:cs typeface="Calibri"/>
                        <a:sym typeface="Calibri"/>
                      </a:endParaRPr>
                    </a:p>
                  </a:txBody>
                  <a:tcPr marT="0" marB="0" marR="0" marL="0" anchor="ctr"/>
                </a:tc>
              </a:tr>
              <a:tr h="1121875">
                <a:tc>
                  <a:txBody>
                    <a:bodyPr/>
                    <a:lstStyle/>
                    <a:p>
                      <a:pPr indent="0" lvl="0" marL="0" marR="0" rtl="0" algn="ctr">
                        <a:spcBef>
                          <a:spcPts val="0"/>
                        </a:spcBef>
                        <a:spcAft>
                          <a:spcPts val="0"/>
                        </a:spcAft>
                        <a:buNone/>
                      </a:pPr>
                      <a:r>
                        <a:rPr lang="en-IN" sz="1200" u="none" cap="none" strike="noStrike"/>
                        <a:t>Highest Photon dose rate in MU/Min</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3</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400" u="none" cap="none" strike="noStrike"/>
                        <a:t>600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400" u="none" cap="none" strike="noStrike"/>
                        <a:t>600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Not only Just affects the tthroug-put, but improves the qaulity of th treatement, as it reduces the patient's time on the couch</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15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15</a:t>
                      </a:r>
                      <a:endParaRPr b="0" i="0" sz="2000" u="none" cap="none" strike="noStrike">
                        <a:solidFill>
                          <a:srgbClr val="FF0000"/>
                        </a:solidFill>
                        <a:latin typeface="Calibri"/>
                        <a:ea typeface="Calibri"/>
                        <a:cs typeface="Calibri"/>
                        <a:sym typeface="Calibri"/>
                      </a:endParaRPr>
                    </a:p>
                  </a:txBody>
                  <a:tcPr marT="0" marB="0" marR="0" marL="0" anchor="ctr"/>
                </a:tc>
              </a:tr>
              <a:tr h="1282125">
                <a:tc>
                  <a:txBody>
                    <a:bodyPr/>
                    <a:lstStyle/>
                    <a:p>
                      <a:pPr indent="0" lvl="0" marL="0" marR="0" rtl="0" algn="ctr">
                        <a:spcBef>
                          <a:spcPts val="0"/>
                        </a:spcBef>
                        <a:spcAft>
                          <a:spcPts val="0"/>
                        </a:spcAft>
                        <a:buNone/>
                      </a:pPr>
                      <a:r>
                        <a:rPr lang="en-IN" sz="1200" u="none" cap="none" strike="noStrike"/>
                        <a:t>Highest FFF dose rate in MU/ Min</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2</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400" u="none" cap="none" strike="noStrike"/>
                        <a:t>For 6X it is 1400 Mu/min and for 10X it is 2400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400" u="none" cap="none" strike="noStrike"/>
                        <a:t>Max dose rate 2200 MU /min for 10 MV FFF Photon energy, 6 X1400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Highest in industry , Not only Just affects the tthroug-put, but improves the qaulity of th treatement, as it reduces the patient's time on the couch</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4</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10</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8</a:t>
                      </a:r>
                      <a:endParaRPr b="0" i="0" sz="2000" u="none" cap="none" strike="noStrike">
                        <a:solidFill>
                          <a:srgbClr val="FF0000"/>
                        </a:solidFill>
                        <a:latin typeface="Calibri"/>
                        <a:ea typeface="Calibri"/>
                        <a:cs typeface="Calibri"/>
                        <a:sym typeface="Calibri"/>
                      </a:endParaRPr>
                    </a:p>
                  </a:txBody>
                  <a:tcPr marT="0" marB="0" marR="0" marL="0" anchor="ctr"/>
                </a:tc>
              </a:tr>
              <a:tr h="1282125">
                <a:tc>
                  <a:txBody>
                    <a:bodyPr/>
                    <a:lstStyle/>
                    <a:p>
                      <a:pPr indent="0" lvl="0" marL="0" marR="0" rtl="0" algn="ctr">
                        <a:spcBef>
                          <a:spcPts val="0"/>
                        </a:spcBef>
                        <a:spcAft>
                          <a:spcPts val="0"/>
                        </a:spcAft>
                        <a:buNone/>
                      </a:pPr>
                      <a:r>
                        <a:rPr lang="en-IN" sz="1200" u="none" cap="none" strike="noStrike"/>
                        <a:t>Highest electron dose rate MU / Min</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2.5</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400" u="none" cap="none" strike="noStrike"/>
                        <a:t>1000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400" u="none" cap="none" strike="noStrike"/>
                        <a:t>The  Electrons max dose rate is 600 MU/min</a:t>
                      </a:r>
                      <a:endParaRPr b="0" i="0" sz="14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Highest in industry ,Not only Just affects the tthroug-put, but improves the qaulity of th treatement, as it reduces the patient's time on the couch</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4</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12.5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1" i="0" lang="en-IN" sz="2000" u="none" cap="none" strike="noStrike">
                          <a:solidFill>
                            <a:schemeClr val="dk1"/>
                          </a:solidFill>
                          <a:latin typeface="Calibri"/>
                          <a:ea typeface="Calibri"/>
                          <a:cs typeface="Calibri"/>
                          <a:sym typeface="Calibri"/>
                        </a:rPr>
                        <a:t>10</a:t>
                      </a:r>
                      <a:endParaRPr b="0" i="0" sz="2000" u="none" cap="none" strike="noStrike">
                        <a:solidFill>
                          <a:srgbClr val="FF0000"/>
                        </a:solidFill>
                        <a:latin typeface="Calibri"/>
                        <a:ea typeface="Calibri"/>
                        <a:cs typeface="Calibri"/>
                        <a:sym typeface="Calibri"/>
                      </a:endParaRPr>
                    </a:p>
                  </a:txBody>
                  <a:tcPr marT="0" marB="0" marR="0" marL="0" anchor="ctr"/>
                </a:tc>
              </a:tr>
              <a:tr h="1280150">
                <a:tc>
                  <a:txBody>
                    <a:bodyPr/>
                    <a:lstStyle/>
                    <a:p>
                      <a:pPr indent="0" lvl="0" marL="0" marR="0" rtl="0" algn="ctr">
                        <a:spcBef>
                          <a:spcPts val="0"/>
                        </a:spcBef>
                        <a:spcAft>
                          <a:spcPts val="0"/>
                        </a:spcAft>
                        <a:buNone/>
                      </a:pPr>
                      <a:r>
                        <a:rPr lang="en-IN" sz="1200" u="none" cap="none" strike="noStrike"/>
                        <a:t>Penumbra in mm at a TSD of 100cm.</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5</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Its within the range as per the guidelines of IEC and AERB standards</a:t>
                      </a:r>
                      <a:endParaRPr b="0" i="0" sz="12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Penumbra less than 5.5 mm at dmax (flat beams)</a:t>
                      </a:r>
                      <a:br>
                        <a:rPr lang="en-IN" sz="1200" u="none" cap="none" strike="noStrike"/>
                      </a:br>
                      <a:r>
                        <a:rPr lang="en-IN" sz="1200" u="none" cap="none" strike="noStrike"/>
                        <a:t>• less than 5.5 mm at dmax for field sizes 5 cm x 5 cm to 15 cm x 15 cm</a:t>
                      </a:r>
                      <a:endParaRPr b="0" i="0" sz="12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 </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2000" u="none" cap="none" strike="noStrike"/>
                        <a:t>4</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20</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25</a:t>
                      </a:r>
                      <a:endParaRPr b="0" i="0" sz="2000" u="none" cap="none" strike="noStrike">
                        <a:solidFill>
                          <a:srgbClr val="FF0000"/>
                        </a:solidFill>
                        <a:latin typeface="Calibri"/>
                        <a:ea typeface="Calibri"/>
                        <a:cs typeface="Calibri"/>
                        <a:sym typeface="Calibri"/>
                      </a:endParaRPr>
                    </a:p>
                  </a:txBody>
                  <a:tcPr marT="0" marB="0" marR="0" marL="0" anchor="ctr"/>
                </a:tc>
              </a:tr>
              <a:tr h="480800">
                <a:tc>
                  <a:txBody>
                    <a:bodyPr/>
                    <a:lstStyle/>
                    <a:p>
                      <a:pPr indent="0" lvl="0" marL="0" marR="0" rtl="0" algn="ctr">
                        <a:spcBef>
                          <a:spcPts val="0"/>
                        </a:spcBef>
                        <a:spcAft>
                          <a:spcPts val="0"/>
                        </a:spcAft>
                        <a:buNone/>
                      </a:pPr>
                      <a:r>
                        <a:rPr lang="en-IN" sz="1200" u="none" cap="none" strike="noStrike"/>
                        <a:t>Field Flatness</a:t>
                      </a:r>
                      <a:endParaRPr b="0" i="0" sz="12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4</a:t>
                      </a:r>
                      <a:endParaRPr b="0" i="0" sz="12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200" u="none" cap="none" strike="noStrike"/>
                        <a:t> </a:t>
                      </a:r>
                      <a:r>
                        <a:rPr lang="en-IN" sz="1200" u="sng" cap="none" strike="noStrike"/>
                        <a:t>+</a:t>
                      </a:r>
                      <a:r>
                        <a:rPr lang="en-IN" sz="1200" u="none" cap="none" strike="noStrike"/>
                        <a:t> 2.5% to </a:t>
                      </a:r>
                      <a:r>
                        <a:rPr lang="en-IN" sz="1200" u="sng" cap="none" strike="noStrike"/>
                        <a:t>+</a:t>
                      </a:r>
                      <a:r>
                        <a:rPr lang="en-IN" sz="1200" u="none" cap="none" strike="noStrike"/>
                        <a:t> 3.0%</a:t>
                      </a:r>
                      <a:endParaRPr b="0" i="0" sz="12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Field Flatness  is  equal or less than ±2%</a:t>
                      </a:r>
                      <a:endParaRPr b="0" i="0" sz="1200" u="none" cap="none" strike="noStrike">
                        <a:solidFill>
                          <a:srgbClr val="FF0000"/>
                        </a:solidFill>
                        <a:latin typeface="Calibri"/>
                        <a:ea typeface="Calibri"/>
                        <a:cs typeface="Calibri"/>
                        <a:sym typeface="Calibri"/>
                      </a:endParaRPr>
                    </a:p>
                  </a:txBody>
                  <a:tcPr marT="0" marB="0" marR="0" marL="0"/>
                </a:tc>
                <a:tc>
                  <a:txBody>
                    <a:bodyPr/>
                    <a:lstStyle/>
                    <a:p>
                      <a:pPr indent="0" lvl="0" marL="0" marR="0" rtl="0" algn="ctr">
                        <a:spcBef>
                          <a:spcPts val="0"/>
                        </a:spcBef>
                        <a:spcAft>
                          <a:spcPts val="0"/>
                        </a:spcAft>
                        <a:buNone/>
                      </a:pPr>
                      <a:r>
                        <a:rPr lang="en-IN" sz="1200" u="none" cap="none" strike="noStrike"/>
                        <a:t>well within the industry and safety norms</a:t>
                      </a:r>
                      <a:endParaRPr b="0" i="0" sz="1200" u="none" cap="none" strike="noStrike">
                        <a:solidFill>
                          <a:srgbClr val="FF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2000" u="none" cap="none" strike="noStrike"/>
                        <a:t>8</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b="0" i="0" lang="en-IN" sz="2000" u="none" cap="none" strike="noStrike">
                          <a:solidFill>
                            <a:schemeClr val="dk1"/>
                          </a:solidFill>
                          <a:latin typeface="Calibri"/>
                          <a:ea typeface="Calibri"/>
                          <a:cs typeface="Calibri"/>
                          <a:sym typeface="Calibri"/>
                        </a:rPr>
                        <a:t>28</a:t>
                      </a:r>
                      <a:endParaRPr b="0" i="0" sz="2000" u="none" cap="none" strike="noStrike">
                        <a:solidFill>
                          <a:srgbClr val="FF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20</a:t>
                      </a:r>
                      <a:endParaRPr b="0" i="0" sz="2000" u="none" cap="none" strike="noStrike">
                        <a:solidFill>
                          <a:srgbClr val="FF0000"/>
                        </a:solidFill>
                        <a:latin typeface="Calibri"/>
                        <a:ea typeface="Calibri"/>
                        <a:cs typeface="Calibri"/>
                        <a:sym typeface="Calibri"/>
                      </a:endParaRPr>
                    </a:p>
                  </a:txBody>
                  <a:tcPr marT="0" marB="0" marR="0" marL="0" anchor="ctr"/>
                </a:tc>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8" name="Shape 578"/>
        <p:cNvGrpSpPr/>
        <p:nvPr/>
      </p:nvGrpSpPr>
      <p:grpSpPr>
        <a:xfrm>
          <a:off x="0" y="0"/>
          <a:ext cx="0" cy="0"/>
          <a:chOff x="0" y="0"/>
          <a:chExt cx="0" cy="0"/>
        </a:xfrm>
      </p:grpSpPr>
      <p:sp>
        <p:nvSpPr>
          <p:cNvPr id="579" name="Google Shape;579;p4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t/>
            </a:r>
            <a:endParaRPr/>
          </a:p>
        </p:txBody>
      </p:sp>
      <p:graphicFrame>
        <p:nvGraphicFramePr>
          <p:cNvPr id="580" name="Google Shape;580;p49"/>
          <p:cNvGraphicFramePr/>
          <p:nvPr/>
        </p:nvGraphicFramePr>
        <p:xfrm>
          <a:off x="76200" y="119063"/>
          <a:ext cx="3000000" cy="3000000"/>
        </p:xfrm>
        <a:graphic>
          <a:graphicData uri="http://schemas.openxmlformats.org/drawingml/2006/table">
            <a:tbl>
              <a:tblPr bandCol="1">
                <a:noFill/>
                <a:tableStyleId>{660C7C9B-3701-44E8-AD64-B1F84BDA39E7}</a:tableStyleId>
              </a:tblPr>
              <a:tblGrid>
                <a:gridCol w="1498600"/>
                <a:gridCol w="674375"/>
                <a:gridCol w="2313550"/>
                <a:gridCol w="1582825"/>
                <a:gridCol w="1594025"/>
                <a:gridCol w="294400"/>
                <a:gridCol w="280700"/>
                <a:gridCol w="376575"/>
                <a:gridCol w="376575"/>
              </a:tblGrid>
              <a:tr h="304800">
                <a:tc>
                  <a:txBody>
                    <a:bodyPr/>
                    <a:lstStyle/>
                    <a:p>
                      <a:pPr indent="0" lvl="0" marL="0" marR="0" rtl="0" algn="ctr">
                        <a:spcBef>
                          <a:spcPts val="0"/>
                        </a:spcBef>
                        <a:spcAft>
                          <a:spcPts val="0"/>
                        </a:spcAft>
                        <a:buNone/>
                      </a:pPr>
                      <a:r>
                        <a:rPr lang="en-IN" sz="1100" u="none" cap="none" strike="noStrike"/>
                        <a:t>Portal Imaging</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500" u="none" cap="none" strike="noStrike"/>
                        <a:t> </a:t>
                      </a:r>
                      <a:endParaRPr b="0" i="0" sz="5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600" u="none" cap="none" strike="noStrike"/>
                        <a:t> </a:t>
                      </a:r>
                      <a:endParaRPr b="0" i="0" sz="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600" u="none" cap="none" strike="noStrike"/>
                        <a:t> </a:t>
                      </a:r>
                      <a:endParaRPr b="0" i="0" sz="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600" u="none" cap="none" strike="noStrike"/>
                        <a:t> </a:t>
                      </a:r>
                      <a:endParaRPr b="0" i="0" sz="600" u="none" cap="none" strike="noStrike">
                        <a:solidFill>
                          <a:srgbClr val="000000"/>
                        </a:solidFill>
                        <a:latin typeface="Calibri"/>
                        <a:ea typeface="Calibri"/>
                        <a:cs typeface="Calibri"/>
                        <a:sym typeface="Calibri"/>
                      </a:endParaRPr>
                    </a:p>
                  </a:txBody>
                  <a:tcPr marT="0" marB="0" marR="0" marL="0" anchor="b"/>
                </a:tc>
                <a:tc>
                  <a:txBody>
                    <a:bodyPr/>
                    <a:lstStyle/>
                    <a:p>
                      <a:pPr indent="0" lvl="0" marL="0" marR="0" rtl="0" algn="ctr">
                        <a:spcBef>
                          <a:spcPts val="0"/>
                        </a:spcBef>
                        <a:spcAft>
                          <a:spcPts val="0"/>
                        </a:spcAft>
                        <a:buNone/>
                      </a:pPr>
                      <a:r>
                        <a:rPr lang="en-IN" sz="600" u="none" cap="none" strike="noStrike"/>
                        <a:t> </a:t>
                      </a:r>
                      <a:endParaRPr b="0" i="0" sz="600" u="none" cap="none" strike="noStrike">
                        <a:solidFill>
                          <a:srgbClr val="000000"/>
                        </a:solidFill>
                        <a:latin typeface="Calibri"/>
                        <a:ea typeface="Calibri"/>
                        <a:cs typeface="Calibri"/>
                        <a:sym typeface="Calibri"/>
                      </a:endParaRPr>
                    </a:p>
                  </a:txBody>
                  <a:tcPr marT="0" marB="0" marR="0" marL="0" anchor="b"/>
                </a:tc>
              </a:tr>
              <a:tr h="304800">
                <a:tc>
                  <a:txBody>
                    <a:bodyPr/>
                    <a:lstStyle/>
                    <a:p>
                      <a:pPr indent="0" lvl="0" marL="0" marR="0" rtl="0" algn="ctr">
                        <a:spcBef>
                          <a:spcPts val="0"/>
                        </a:spcBef>
                        <a:spcAft>
                          <a:spcPts val="0"/>
                        </a:spcAft>
                        <a:buNone/>
                      </a:pPr>
                      <a:r>
                        <a:rPr lang="en-IN" sz="1100" u="none" cap="none" strike="noStrike"/>
                        <a:t>Detector Size</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3</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43 x 43 cm2</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41x41 cm2</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500" u="none" cap="none" strike="noStrike"/>
                        <a:t> </a:t>
                      </a:r>
                      <a:endParaRPr b="0" i="0" sz="5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5</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4</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15</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12</a:t>
                      </a:r>
                      <a:endParaRPr b="0" i="0" sz="1800" u="none" cap="none" strike="noStrike">
                        <a:solidFill>
                          <a:srgbClr val="000000"/>
                        </a:solidFill>
                        <a:latin typeface="Calibri"/>
                        <a:ea typeface="Calibri"/>
                        <a:cs typeface="Calibri"/>
                        <a:sym typeface="Calibri"/>
                      </a:endParaRPr>
                    </a:p>
                  </a:txBody>
                  <a:tcPr marT="0" marB="0" marR="0" marL="0" anchor="ctr"/>
                </a:tc>
              </a:tr>
              <a:tr h="685800">
                <a:tc>
                  <a:txBody>
                    <a:bodyPr/>
                    <a:lstStyle/>
                    <a:p>
                      <a:pPr indent="0" lvl="0" marL="0" marR="0" rtl="0" algn="ctr">
                        <a:spcBef>
                          <a:spcPts val="0"/>
                        </a:spcBef>
                        <a:spcAft>
                          <a:spcPts val="0"/>
                        </a:spcAft>
                        <a:buNone/>
                      </a:pPr>
                      <a:r>
                        <a:rPr lang="en-IN" sz="1100" u="none" cap="none" strike="noStrike"/>
                        <a:t>Active Imaging area</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4</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43 x 43 cm2</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26x26 cm2</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With Highest resolution and greatest field size, the only Imager that can do continuous image acquistion (Cine mode and PD) for HIM(FFF beams)</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5</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3</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20</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12</a:t>
                      </a:r>
                      <a:endParaRPr b="0" i="0" sz="1800" u="none" cap="none" strike="noStrike">
                        <a:solidFill>
                          <a:srgbClr val="000000"/>
                        </a:solidFill>
                        <a:latin typeface="Calibri"/>
                        <a:ea typeface="Calibri"/>
                        <a:cs typeface="Calibri"/>
                        <a:sym typeface="Calibri"/>
                      </a:endParaRPr>
                    </a:p>
                  </a:txBody>
                  <a:tcPr marT="0" marB="0" marR="0" marL="0" anchor="ctr"/>
                </a:tc>
              </a:tr>
              <a:tr h="304800">
                <a:tc>
                  <a:txBody>
                    <a:bodyPr/>
                    <a:lstStyle/>
                    <a:p>
                      <a:pPr indent="0" lvl="0" marL="0" marR="0" rtl="0" algn="ctr">
                        <a:spcBef>
                          <a:spcPts val="0"/>
                        </a:spcBef>
                        <a:spcAft>
                          <a:spcPts val="0"/>
                        </a:spcAft>
                        <a:buNone/>
                      </a:pPr>
                      <a:r>
                        <a:rPr lang="en-IN" sz="1100" u="none" cap="none" strike="noStrike"/>
                        <a:t>Resolution</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1280 x 1280 pixels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1024 x 1024</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Highest Pixel resulting in to best image quality of today.</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7</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5</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35</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25</a:t>
                      </a:r>
                      <a:endParaRPr b="0" i="0" sz="1800" u="none" cap="none" strike="noStrike">
                        <a:solidFill>
                          <a:srgbClr val="000000"/>
                        </a:solidFill>
                        <a:latin typeface="Calibri"/>
                        <a:ea typeface="Calibri"/>
                        <a:cs typeface="Calibri"/>
                        <a:sym typeface="Calibri"/>
                      </a:endParaRPr>
                    </a:p>
                  </a:txBody>
                  <a:tcPr marT="0" marB="0" marR="0" marL="0" anchor="ctr"/>
                </a:tc>
              </a:tr>
              <a:tr h="1820125">
                <a:tc>
                  <a:txBody>
                    <a:bodyPr/>
                    <a:lstStyle/>
                    <a:p>
                      <a:pPr indent="0" lvl="0" marL="0" marR="0" rtl="0" algn="ctr">
                        <a:spcBef>
                          <a:spcPts val="0"/>
                        </a:spcBef>
                        <a:spcAft>
                          <a:spcPts val="0"/>
                        </a:spcAft>
                        <a:buNone/>
                      </a:pPr>
                      <a:r>
                        <a:rPr lang="en-IN" sz="1100" u="none" cap="none" strike="noStrike"/>
                        <a:t>Dosimetry application , Specify in case of any unique application using portal Imaging.</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8</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With Dynamic Treatment (IMRT, VMAT , SBRT etc..) its essential for any department to do patient specific QA (not to be confused with Machine QA and comissioning , as this requires different set of tools eg RFA ,ION chambers etc) .Varian's Portal Dosimetry is An Automated Tool with complete electronic record stored  in patient file .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Yes we believe  Portal dosimetry  to use for  treatment Verification is a suboptimal technique as compared to Ion chamber based with 2 D Array  which is considered as gold standard</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PD is a great tool that helps in Reducing time and cost  of traditional and film dosimetry</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10</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4</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80</a:t>
                      </a:r>
                      <a:endParaRPr b="0" i="0" sz="18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800" u="none" cap="none" strike="noStrike"/>
                        <a:t>32</a:t>
                      </a:r>
                      <a:endParaRPr b="0" i="0" sz="1800" u="none" cap="none" strike="noStrike">
                        <a:solidFill>
                          <a:srgbClr val="000000"/>
                        </a:solidFill>
                        <a:latin typeface="Calibri"/>
                        <a:ea typeface="Calibri"/>
                        <a:cs typeface="Calibri"/>
                        <a:sym typeface="Calibri"/>
                      </a:endParaRPr>
                    </a:p>
                  </a:txBody>
                  <a:tcPr marT="0" marB="0" marR="0" marL="0" anchor="ctr"/>
                </a:tc>
              </a:tr>
              <a:tr h="304800">
                <a:tc>
                  <a:txBody>
                    <a:bodyPr/>
                    <a:lstStyle/>
                    <a:p>
                      <a:pPr indent="0" lvl="0" marL="0" marR="0" rtl="0" algn="ctr">
                        <a:spcBef>
                          <a:spcPts val="0"/>
                        </a:spcBef>
                        <a:spcAft>
                          <a:spcPts val="0"/>
                        </a:spcAft>
                        <a:buNone/>
                      </a:pPr>
                      <a:r>
                        <a:rPr lang="en-IN" sz="1100" u="none" cap="none" strike="noStrike"/>
                        <a:t>KV Imaging</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 </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 </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 </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 </a:t>
                      </a:r>
                      <a:endParaRPr b="0" i="0" sz="1600" u="none" cap="none" strike="noStrike">
                        <a:solidFill>
                          <a:srgbClr val="000000"/>
                        </a:solidFill>
                        <a:latin typeface="Calibri"/>
                        <a:ea typeface="Calibri"/>
                        <a:cs typeface="Calibri"/>
                        <a:sym typeface="Calibri"/>
                      </a:endParaRPr>
                    </a:p>
                  </a:txBody>
                  <a:tcPr marT="0" marB="0" marR="0" marL="0" anchor="ctr"/>
                </a:tc>
              </a:tr>
              <a:tr h="650050">
                <a:tc>
                  <a:txBody>
                    <a:bodyPr/>
                    <a:lstStyle/>
                    <a:p>
                      <a:pPr indent="0" lvl="0" marL="0" marR="0" rtl="0" algn="ctr">
                        <a:spcBef>
                          <a:spcPts val="0"/>
                        </a:spcBef>
                        <a:spcAft>
                          <a:spcPts val="0"/>
                        </a:spcAft>
                        <a:buNone/>
                      </a:pPr>
                      <a:r>
                        <a:rPr lang="en-IN" sz="1100" u="none" cap="none" strike="noStrike"/>
                        <a:t>Imaging modes available</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2</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Three imaging 1.Single Gain (Fluoroscopy mode) </a:t>
                      </a:r>
                      <a:br>
                        <a:rPr lang="en-IN" sz="900" u="none" cap="none" strike="noStrike"/>
                      </a:br>
                      <a:r>
                        <a:rPr lang="en-IN" sz="900" u="none" cap="none" strike="noStrike"/>
                        <a:t>2.Single Gain (Full resolution Image mode) </a:t>
                      </a:r>
                      <a:br>
                        <a:rPr lang="en-IN" sz="900" u="none" cap="none" strike="noStrike"/>
                      </a:br>
                      <a:r>
                        <a:rPr lang="en-IN" sz="900" u="none" cap="none" strike="noStrike"/>
                        <a:t>3.Dynamic Gain mode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2D, 3D &amp; 4D</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10</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10</a:t>
                      </a:r>
                      <a:endParaRPr b="0" i="0" sz="1600" u="none" cap="none" strike="noStrike">
                        <a:solidFill>
                          <a:srgbClr val="000000"/>
                        </a:solidFill>
                        <a:latin typeface="Calibri"/>
                        <a:ea typeface="Calibri"/>
                        <a:cs typeface="Calibri"/>
                        <a:sym typeface="Calibri"/>
                      </a:endParaRPr>
                    </a:p>
                  </a:txBody>
                  <a:tcPr marT="0" marB="0" marR="0" marL="0" anchor="ctr"/>
                </a:tc>
              </a:tr>
              <a:tr h="325025">
                <a:tc>
                  <a:txBody>
                    <a:bodyPr/>
                    <a:lstStyle/>
                    <a:p>
                      <a:pPr indent="0" lvl="0" marL="0" marR="0" rtl="0" algn="ctr">
                        <a:spcBef>
                          <a:spcPts val="0"/>
                        </a:spcBef>
                        <a:spcAft>
                          <a:spcPts val="0"/>
                        </a:spcAft>
                        <a:buNone/>
                      </a:pPr>
                      <a:r>
                        <a:rPr lang="en-IN" sz="1100" u="none" cap="none" strike="noStrike"/>
                        <a:t>Detector Size</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3</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43 X43</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41x41 cms</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4</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15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12</a:t>
                      </a:r>
                      <a:endParaRPr b="0" i="0" sz="1600" u="none" cap="none" strike="noStrike">
                        <a:solidFill>
                          <a:srgbClr val="000000"/>
                        </a:solidFill>
                        <a:latin typeface="Calibri"/>
                        <a:ea typeface="Calibri"/>
                        <a:cs typeface="Calibri"/>
                        <a:sym typeface="Calibri"/>
                      </a:endParaRPr>
                    </a:p>
                  </a:txBody>
                  <a:tcPr marT="0" marB="0" marR="0" marL="0" anchor="ctr"/>
                </a:tc>
              </a:tr>
              <a:tr h="832050">
                <a:tc>
                  <a:txBody>
                    <a:bodyPr/>
                    <a:lstStyle/>
                    <a:p>
                      <a:pPr indent="0" lvl="0" marL="0" marR="0" rtl="0" algn="ctr">
                        <a:spcBef>
                          <a:spcPts val="0"/>
                        </a:spcBef>
                        <a:spcAft>
                          <a:spcPts val="0"/>
                        </a:spcAft>
                        <a:buNone/>
                      </a:pPr>
                      <a:r>
                        <a:rPr lang="en-IN" sz="1100" u="none" cap="none" strike="noStrike"/>
                        <a:t>Active Imaging area</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5</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39.7X29.8 cm2</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We have 3  Fov  which is maximum in the Industry with  Small: 27cm x26cm, Medium : 41cm x 26cm &amp; Large : 50cm x 26cm</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4</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6</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20</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30</a:t>
                      </a:r>
                      <a:endParaRPr b="0" i="0" sz="1600" u="none" cap="none" strike="noStrike">
                        <a:solidFill>
                          <a:srgbClr val="000000"/>
                        </a:solidFill>
                        <a:latin typeface="Calibri"/>
                        <a:ea typeface="Calibri"/>
                        <a:cs typeface="Calibri"/>
                        <a:sym typeface="Calibri"/>
                      </a:endParaRPr>
                    </a:p>
                  </a:txBody>
                  <a:tcPr marT="0" marB="0" marR="0" marL="0" anchor="ctr"/>
                </a:tc>
              </a:tr>
              <a:tr h="832050">
                <a:tc>
                  <a:txBody>
                    <a:bodyPr/>
                    <a:lstStyle/>
                    <a:p>
                      <a:pPr indent="0" lvl="0" marL="0" marR="0" rtl="0" algn="ctr">
                        <a:spcBef>
                          <a:spcPts val="0"/>
                        </a:spcBef>
                        <a:spcAft>
                          <a:spcPts val="0"/>
                        </a:spcAft>
                        <a:buNone/>
                      </a:pPr>
                      <a:r>
                        <a:rPr lang="en-IN" sz="1100" u="none" cap="none" strike="noStrike"/>
                        <a:t>Resolution</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7</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1.Single Gain (Fluoroscopy mode)  -1024x768 </a:t>
                      </a:r>
                      <a:br>
                        <a:rPr lang="en-IN" sz="900" u="none" cap="none" strike="noStrike"/>
                      </a:br>
                      <a:r>
                        <a:rPr lang="en-IN" sz="900" u="none" cap="none" strike="noStrike"/>
                        <a:t>2.Single Gain (Full resolution Image mode) -2048x1536</a:t>
                      </a:r>
                      <a:br>
                        <a:rPr lang="en-IN" sz="900" u="none" cap="none" strike="noStrike"/>
                      </a:br>
                      <a:r>
                        <a:rPr lang="en-IN" sz="900" u="none" cap="none" strike="noStrike"/>
                        <a:t>3.Dynamic Gain mode -1024x768.</a:t>
                      </a:r>
                      <a:br>
                        <a:rPr lang="en-IN" sz="900" u="none" cap="none" strike="noStrike"/>
                      </a:b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1024x1024</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4</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35</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28</a:t>
                      </a:r>
                      <a:endParaRPr b="0" i="0" sz="1600" u="none" cap="none" strike="noStrike">
                        <a:solidFill>
                          <a:srgbClr val="000000"/>
                        </a:solidFill>
                        <a:latin typeface="Calibri"/>
                        <a:ea typeface="Calibri"/>
                        <a:cs typeface="Calibri"/>
                        <a:sym typeface="Calibri"/>
                      </a:endParaRPr>
                    </a:p>
                  </a:txBody>
                  <a:tcPr marT="0" marB="0" marR="0" marL="0" anchor="ctr"/>
                </a:tc>
              </a:tr>
              <a:tr h="304800">
                <a:tc>
                  <a:txBody>
                    <a:bodyPr/>
                    <a:lstStyle/>
                    <a:p>
                      <a:pPr indent="0" lvl="0" marL="0" marR="0" rtl="0" algn="l">
                        <a:spcBef>
                          <a:spcPts val="0"/>
                        </a:spcBef>
                        <a:spcAft>
                          <a:spcPts val="0"/>
                        </a:spcAft>
                        <a:buNone/>
                      </a:pPr>
                      <a:r>
                        <a:rPr lang="en-IN" sz="1100" u="none" cap="none" strike="noStrike"/>
                        <a:t>Specify other applications</a:t>
                      </a:r>
                      <a:endParaRPr b="0" i="0" sz="11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2000" u="none" cap="none" strike="noStrike"/>
                        <a:t>8</a:t>
                      </a:r>
                      <a:endParaRPr b="0" i="0" sz="20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Automaically retracted</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Manually retracted</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l">
                        <a:spcBef>
                          <a:spcPts val="0"/>
                        </a:spcBef>
                        <a:spcAft>
                          <a:spcPts val="0"/>
                        </a:spcAft>
                        <a:buNone/>
                      </a:pPr>
                      <a:r>
                        <a:rPr lang="en-IN" sz="900" u="none" cap="none" strike="noStrike"/>
                        <a:t> </a:t>
                      </a:r>
                      <a:endParaRPr b="0" i="0" sz="9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8</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4</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64</a:t>
                      </a:r>
                      <a:endParaRPr b="0" i="0" sz="1600" u="none" cap="none" strike="noStrike">
                        <a:solidFill>
                          <a:srgbClr val="000000"/>
                        </a:solidFill>
                        <a:latin typeface="Calibri"/>
                        <a:ea typeface="Calibri"/>
                        <a:cs typeface="Calibri"/>
                        <a:sym typeface="Calibri"/>
                      </a:endParaRPr>
                    </a:p>
                  </a:txBody>
                  <a:tcPr marT="0" marB="0" marR="0" marL="0" anchor="ctr"/>
                </a:tc>
                <a:tc>
                  <a:txBody>
                    <a:bodyPr/>
                    <a:lstStyle/>
                    <a:p>
                      <a:pPr indent="0" lvl="0" marL="0" marR="0" rtl="0" algn="ctr">
                        <a:spcBef>
                          <a:spcPts val="0"/>
                        </a:spcBef>
                        <a:spcAft>
                          <a:spcPts val="0"/>
                        </a:spcAft>
                        <a:buNone/>
                      </a:pPr>
                      <a:r>
                        <a:rPr lang="en-IN" sz="1600" u="none" cap="none" strike="noStrike"/>
                        <a:t>32</a:t>
                      </a:r>
                      <a:endParaRPr b="0" i="0" sz="1600" u="none" cap="none" strike="noStrike">
                        <a:solidFill>
                          <a:srgbClr val="000000"/>
                        </a:solidFill>
                        <a:latin typeface="Calibri"/>
                        <a:ea typeface="Calibri"/>
                        <a:cs typeface="Calibri"/>
                        <a:sym typeface="Calibri"/>
                      </a:endParaRPr>
                    </a:p>
                  </a:txBody>
                  <a:tcPr marT="0" marB="0" marR="0" marL="0" anchor="ct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2" name="Shape 122"/>
        <p:cNvGrpSpPr/>
        <p:nvPr/>
      </p:nvGrpSpPr>
      <p:grpSpPr>
        <a:xfrm>
          <a:off x="0" y="0"/>
          <a:ext cx="0" cy="0"/>
          <a:chOff x="0" y="0"/>
          <a:chExt cx="0" cy="0"/>
        </a:xfrm>
      </p:grpSpPr>
      <p:pic>
        <p:nvPicPr>
          <p:cNvPr id="123" name="Google Shape;123;p5"/>
          <p:cNvPicPr preferRelativeResize="0"/>
          <p:nvPr/>
        </p:nvPicPr>
        <p:blipFill rotWithShape="1">
          <a:blip r:embed="rId4">
            <a:alphaModFix/>
          </a:blip>
          <a:srcRect b="0" l="0" r="0" t="0"/>
          <a:stretch/>
        </p:blipFill>
        <p:spPr>
          <a:xfrm>
            <a:off x="683568" y="1412776"/>
            <a:ext cx="7200800" cy="4821997"/>
          </a:xfrm>
          <a:prstGeom prst="rect">
            <a:avLst/>
          </a:prstGeom>
          <a:noFill/>
          <a:ln>
            <a:noFill/>
          </a:ln>
        </p:spPr>
      </p:pic>
      <p:sp>
        <p:nvSpPr>
          <p:cNvPr id="124" name="Google Shape;124;p5"/>
          <p:cNvSpPr txBox="1"/>
          <p:nvPr>
            <p:ph type="title"/>
          </p:nvPr>
        </p:nvSpPr>
        <p:spPr>
          <a:xfrm>
            <a:off x="323528" y="332656"/>
            <a:ext cx="6491064" cy="868958"/>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Basics of electron acceleration</a:t>
            </a:r>
            <a:endParaRPr b="1" sz="3600">
              <a:solidFill>
                <a:srgbClr val="FF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4" name="Shape 584"/>
        <p:cNvGrpSpPr/>
        <p:nvPr/>
      </p:nvGrpSpPr>
      <p:grpSpPr>
        <a:xfrm>
          <a:off x="0" y="0"/>
          <a:ext cx="0" cy="0"/>
          <a:chOff x="0" y="0"/>
          <a:chExt cx="0" cy="0"/>
        </a:xfrm>
      </p:grpSpPr>
      <p:sp>
        <p:nvSpPr>
          <p:cNvPr id="585" name="Google Shape;585;p50"/>
          <p:cNvSpPr txBox="1"/>
          <p:nvPr>
            <p:ph idx="1" type="body"/>
          </p:nvPr>
        </p:nvSpPr>
        <p:spPr>
          <a:xfrm>
            <a:off x="2837314" y="2281270"/>
            <a:ext cx="5550372" cy="240794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Font typeface="Noto Sans Symbols"/>
              <a:buChar char="✔"/>
            </a:pPr>
            <a:r>
              <a:rPr b="1" lang="en-IN" sz="2800"/>
              <a:t>LINAC- beam production</a:t>
            </a:r>
            <a:endParaRPr/>
          </a:p>
          <a:p>
            <a:pPr indent="-342900" lvl="0" marL="342900" rtl="0" algn="l">
              <a:spcBef>
                <a:spcPts val="560"/>
              </a:spcBef>
              <a:spcAft>
                <a:spcPts val="0"/>
              </a:spcAft>
              <a:buClr>
                <a:schemeClr val="dk1"/>
              </a:buClr>
              <a:buSzPts val="2800"/>
              <a:buFont typeface="Noto Sans Symbols"/>
              <a:buChar char="✔"/>
            </a:pPr>
            <a:r>
              <a:rPr b="1" lang="en-IN" sz="2800"/>
              <a:t>Components and their needs</a:t>
            </a:r>
            <a:endParaRPr/>
          </a:p>
          <a:p>
            <a:pPr indent="-342900" lvl="0" marL="342900" rtl="0" algn="l">
              <a:spcBef>
                <a:spcPts val="560"/>
              </a:spcBef>
              <a:spcAft>
                <a:spcPts val="0"/>
              </a:spcAft>
              <a:buClr>
                <a:schemeClr val="dk1"/>
              </a:buClr>
              <a:buSzPts val="2800"/>
              <a:buFont typeface="Noto Sans Symbols"/>
              <a:buChar char="✔"/>
            </a:pPr>
            <a:r>
              <a:rPr b="1" lang="en-IN" sz="2800"/>
              <a:t>Comparison of technology</a:t>
            </a:r>
            <a:endParaRPr/>
          </a:p>
          <a:p>
            <a:pPr indent="-342900" lvl="0" marL="342900" rtl="0" algn="l">
              <a:spcBef>
                <a:spcPts val="560"/>
              </a:spcBef>
              <a:spcAft>
                <a:spcPts val="0"/>
              </a:spcAft>
              <a:buClr>
                <a:schemeClr val="dk1"/>
              </a:buClr>
              <a:buSzPts val="2800"/>
              <a:buFont typeface="Noto Sans Symbols"/>
              <a:buChar char="✔"/>
            </a:pPr>
            <a:r>
              <a:rPr b="1" lang="en-IN" sz="2800"/>
              <a:t>Shaping the specification</a:t>
            </a:r>
            <a:endParaRPr/>
          </a:p>
          <a:p>
            <a:pPr indent="0" lvl="0" marL="0" rtl="0" algn="l">
              <a:spcBef>
                <a:spcPts val="640"/>
              </a:spcBef>
              <a:spcAft>
                <a:spcPts val="0"/>
              </a:spcAft>
              <a:buClr>
                <a:schemeClr val="dk1"/>
              </a:buClr>
              <a:buSzPts val="3200"/>
              <a:buNone/>
            </a:pPr>
            <a:r>
              <a:t/>
            </a:r>
            <a:endParaRPr/>
          </a:p>
        </p:txBody>
      </p:sp>
      <p:pic>
        <p:nvPicPr>
          <p:cNvPr id="586" name="Google Shape;586;p50"/>
          <p:cNvPicPr preferRelativeResize="0"/>
          <p:nvPr/>
        </p:nvPicPr>
        <p:blipFill rotWithShape="1">
          <a:blip r:embed="rId3">
            <a:alphaModFix/>
          </a:blip>
          <a:srcRect b="0" l="0" r="0" t="0"/>
          <a:stretch/>
        </p:blipFill>
        <p:spPr>
          <a:xfrm>
            <a:off x="899592" y="1745710"/>
            <a:ext cx="1224136" cy="535560"/>
          </a:xfrm>
          <a:prstGeom prst="rect">
            <a:avLst/>
          </a:prstGeom>
          <a:noFill/>
          <a:ln>
            <a:noFill/>
          </a:ln>
        </p:spPr>
      </p:pic>
      <p:pic>
        <p:nvPicPr>
          <p:cNvPr id="587" name="Google Shape;587;p50"/>
          <p:cNvPicPr preferRelativeResize="0"/>
          <p:nvPr/>
        </p:nvPicPr>
        <p:blipFill rotWithShape="1">
          <a:blip r:embed="rId3">
            <a:alphaModFix/>
          </a:blip>
          <a:srcRect b="0" l="0" r="0" t="0"/>
          <a:stretch/>
        </p:blipFill>
        <p:spPr>
          <a:xfrm>
            <a:off x="747390" y="1745710"/>
            <a:ext cx="609600" cy="266700"/>
          </a:xfrm>
          <a:prstGeom prst="rect">
            <a:avLst/>
          </a:prstGeom>
          <a:noFill/>
          <a:ln>
            <a:noFill/>
          </a:ln>
        </p:spPr>
      </p:pic>
      <p:pic>
        <p:nvPicPr>
          <p:cNvPr id="588" name="Google Shape;588;p50"/>
          <p:cNvPicPr preferRelativeResize="0"/>
          <p:nvPr/>
        </p:nvPicPr>
        <p:blipFill rotWithShape="1">
          <a:blip r:embed="rId3">
            <a:alphaModFix/>
          </a:blip>
          <a:srcRect b="0" l="0" r="0" t="0"/>
          <a:stretch/>
        </p:blipFill>
        <p:spPr>
          <a:xfrm rot="4797526">
            <a:off x="915659" y="1659787"/>
            <a:ext cx="609600" cy="782832"/>
          </a:xfrm>
          <a:prstGeom prst="rect">
            <a:avLst/>
          </a:prstGeom>
          <a:noFill/>
          <a:ln>
            <a:noFill/>
          </a:ln>
        </p:spPr>
      </p:pic>
      <p:pic>
        <p:nvPicPr>
          <p:cNvPr id="589" name="Google Shape;589;p50"/>
          <p:cNvPicPr preferRelativeResize="0"/>
          <p:nvPr/>
        </p:nvPicPr>
        <p:blipFill rotWithShape="1">
          <a:blip r:embed="rId4">
            <a:alphaModFix/>
          </a:blip>
          <a:srcRect b="0" l="0" r="0" t="0"/>
          <a:stretch/>
        </p:blipFill>
        <p:spPr>
          <a:xfrm>
            <a:off x="51646" y="908720"/>
            <a:ext cx="2428875" cy="435292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3" name="Shape 593"/>
        <p:cNvGrpSpPr/>
        <p:nvPr/>
      </p:nvGrpSpPr>
      <p:grpSpPr>
        <a:xfrm>
          <a:off x="0" y="0"/>
          <a:ext cx="0" cy="0"/>
          <a:chOff x="0" y="0"/>
          <a:chExt cx="0" cy="0"/>
        </a:xfrm>
      </p:grpSpPr>
      <p:sp>
        <p:nvSpPr>
          <p:cNvPr id="594" name="Google Shape;594;p51"/>
          <p:cNvSpPr txBox="1"/>
          <p:nvPr>
            <p:ph type="title"/>
          </p:nvPr>
        </p:nvSpPr>
        <p:spPr>
          <a:xfrm>
            <a:off x="611560" y="188640"/>
            <a:ext cx="5832648" cy="64807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959"/>
              <a:buFont typeface="Calibri"/>
              <a:buNone/>
            </a:pPr>
            <a:r>
              <a:rPr b="1" lang="en-IN" sz="3959">
                <a:solidFill>
                  <a:srgbClr val="FF0000"/>
                </a:solidFill>
              </a:rPr>
              <a:t>Thank you</a:t>
            </a:r>
            <a:endParaRPr b="1" sz="3959">
              <a:solidFill>
                <a:srgbClr val="FF0000"/>
              </a:solidFill>
            </a:endParaRPr>
          </a:p>
        </p:txBody>
      </p:sp>
      <p:pic>
        <p:nvPicPr>
          <p:cNvPr id="595" name="Google Shape;595;p51"/>
          <p:cNvPicPr preferRelativeResize="0"/>
          <p:nvPr/>
        </p:nvPicPr>
        <p:blipFill rotWithShape="1">
          <a:blip r:embed="rId4">
            <a:alphaModFix/>
          </a:blip>
          <a:srcRect b="0" l="0" r="0" t="0"/>
          <a:stretch/>
        </p:blipFill>
        <p:spPr>
          <a:xfrm>
            <a:off x="107504" y="980728"/>
            <a:ext cx="8784976" cy="574310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6"/>
          <p:cNvSpPr txBox="1"/>
          <p:nvPr>
            <p:ph idx="1" type="body"/>
          </p:nvPr>
        </p:nvSpPr>
        <p:spPr>
          <a:xfrm>
            <a:off x="395536" y="1412776"/>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400"/>
              <a:buChar char="•"/>
            </a:pPr>
            <a:r>
              <a:rPr lang="en-IN" sz="2400"/>
              <a:t>3 major vendors in USA – leading in market  (now only 2)</a:t>
            </a:r>
            <a:endParaRPr/>
          </a:p>
          <a:p>
            <a:pPr indent="-342900" lvl="0" marL="342900" rtl="0" algn="l">
              <a:spcBef>
                <a:spcPts val="480"/>
              </a:spcBef>
              <a:spcAft>
                <a:spcPts val="0"/>
              </a:spcAft>
              <a:buClr>
                <a:schemeClr val="dk1"/>
              </a:buClr>
              <a:buSzPts val="2400"/>
              <a:buChar char="•"/>
            </a:pPr>
            <a:r>
              <a:rPr lang="en-IN" sz="2400"/>
              <a:t>Capable of producing multiple photon &amp; electron energies</a:t>
            </a:r>
            <a:endParaRPr/>
          </a:p>
          <a:p>
            <a:pPr indent="-342900" lvl="0" marL="342900" rtl="0" algn="l">
              <a:spcBef>
                <a:spcPts val="480"/>
              </a:spcBef>
              <a:spcAft>
                <a:spcPts val="0"/>
              </a:spcAft>
              <a:buClr>
                <a:schemeClr val="dk1"/>
              </a:buClr>
              <a:buSzPts val="2400"/>
              <a:buChar char="•"/>
            </a:pPr>
            <a:r>
              <a:rPr lang="en-IN" sz="2400"/>
              <a:t>Elekta – Synergy, Infinity &amp; Versa HD.</a:t>
            </a:r>
            <a:endParaRPr/>
          </a:p>
          <a:p>
            <a:pPr indent="-342900" lvl="0" marL="342900" rtl="0" algn="l">
              <a:spcBef>
                <a:spcPts val="480"/>
              </a:spcBef>
              <a:spcAft>
                <a:spcPts val="0"/>
              </a:spcAft>
              <a:buClr>
                <a:schemeClr val="dk1"/>
              </a:buClr>
              <a:buSzPts val="2400"/>
              <a:buChar char="•"/>
            </a:pPr>
            <a:r>
              <a:rPr lang="en-IN" sz="2400"/>
              <a:t>Varian – Clinac, Trilogy &amp; Truebeam</a:t>
            </a:r>
            <a:endParaRPr sz="2400"/>
          </a:p>
          <a:p>
            <a:pPr indent="-342900" lvl="0" marL="342900" rtl="0" algn="l">
              <a:spcBef>
                <a:spcPts val="480"/>
              </a:spcBef>
              <a:spcAft>
                <a:spcPts val="0"/>
              </a:spcAft>
              <a:buClr>
                <a:schemeClr val="dk1"/>
              </a:buClr>
              <a:buSzPts val="2400"/>
              <a:buChar char="•"/>
            </a:pPr>
            <a:r>
              <a:rPr lang="en-IN" sz="2400"/>
              <a:t>Siemens – Primus, Oncor &amp; Artiste</a:t>
            </a:r>
            <a:endParaRPr sz="2400"/>
          </a:p>
        </p:txBody>
      </p:sp>
      <p:sp>
        <p:nvSpPr>
          <p:cNvPr id="130" name="Google Shape;130;p6"/>
          <p:cNvSpPr txBox="1"/>
          <p:nvPr>
            <p:ph type="title"/>
          </p:nvPr>
        </p:nvSpPr>
        <p:spPr>
          <a:xfrm>
            <a:off x="486440" y="404664"/>
            <a:ext cx="6192688" cy="69269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Calibri"/>
              <a:buNone/>
            </a:pPr>
            <a:r>
              <a:rPr b="1" lang="en-IN" sz="3600">
                <a:solidFill>
                  <a:srgbClr val="FF0000"/>
                </a:solidFill>
              </a:rPr>
              <a:t>Commercial LINACs</a:t>
            </a:r>
            <a:endParaRPr b="1" sz="3600">
              <a:solidFill>
                <a:srgbClr val="FF0000"/>
              </a:solidFill>
            </a:endParaRPr>
          </a:p>
        </p:txBody>
      </p:sp>
      <p:pic>
        <p:nvPicPr>
          <p:cNvPr id="131" name="Google Shape;131;p6"/>
          <p:cNvPicPr preferRelativeResize="0"/>
          <p:nvPr/>
        </p:nvPicPr>
        <p:blipFill rotWithShape="1">
          <a:blip r:embed="rId4">
            <a:alphaModFix/>
          </a:blip>
          <a:srcRect b="0" l="0" r="0" t="0"/>
          <a:stretch/>
        </p:blipFill>
        <p:spPr>
          <a:xfrm>
            <a:off x="1619672" y="4090243"/>
            <a:ext cx="3024336" cy="2570996"/>
          </a:xfrm>
          <a:prstGeom prst="rect">
            <a:avLst/>
          </a:prstGeom>
          <a:noFill/>
          <a:ln>
            <a:noFill/>
          </a:ln>
        </p:spPr>
      </p:pic>
      <p:pic>
        <p:nvPicPr>
          <p:cNvPr id="132" name="Google Shape;132;p6"/>
          <p:cNvPicPr preferRelativeResize="0"/>
          <p:nvPr/>
        </p:nvPicPr>
        <p:blipFill rotWithShape="1">
          <a:blip r:embed="rId5">
            <a:alphaModFix/>
          </a:blip>
          <a:srcRect b="0" l="0" r="0" t="0"/>
          <a:stretch/>
        </p:blipFill>
        <p:spPr>
          <a:xfrm>
            <a:off x="5868144" y="4733455"/>
            <a:ext cx="2815580" cy="1983308"/>
          </a:xfrm>
          <a:prstGeom prst="rect">
            <a:avLst/>
          </a:prstGeom>
          <a:noFill/>
          <a:ln>
            <a:noFill/>
          </a:ln>
        </p:spPr>
      </p:pic>
      <p:pic>
        <p:nvPicPr>
          <p:cNvPr id="133" name="Google Shape;133;p6"/>
          <p:cNvPicPr preferRelativeResize="0"/>
          <p:nvPr/>
        </p:nvPicPr>
        <p:blipFill rotWithShape="1">
          <a:blip r:embed="rId6">
            <a:alphaModFix/>
          </a:blip>
          <a:srcRect b="0" l="0" r="0" t="0"/>
          <a:stretch/>
        </p:blipFill>
        <p:spPr>
          <a:xfrm>
            <a:off x="5868144" y="2515418"/>
            <a:ext cx="2815580" cy="215410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7" name="Shape 137"/>
        <p:cNvGrpSpPr/>
        <p:nvPr/>
      </p:nvGrpSpPr>
      <p:grpSpPr>
        <a:xfrm>
          <a:off x="0" y="0"/>
          <a:ext cx="0" cy="0"/>
          <a:chOff x="0" y="0"/>
          <a:chExt cx="0" cy="0"/>
        </a:xfrm>
      </p:grpSpPr>
      <p:sp>
        <p:nvSpPr>
          <p:cNvPr id="138" name="Google Shape;138;p7"/>
          <p:cNvSpPr txBox="1"/>
          <p:nvPr>
            <p:ph type="title"/>
          </p:nvPr>
        </p:nvSpPr>
        <p:spPr>
          <a:xfrm>
            <a:off x="611560" y="620688"/>
            <a:ext cx="6192688" cy="69269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FF0000"/>
              </a:buClr>
              <a:buSzPts val="4000"/>
              <a:buFont typeface="Calibri"/>
              <a:buNone/>
            </a:pPr>
            <a:r>
              <a:rPr b="1" lang="en-IN" sz="4000">
                <a:solidFill>
                  <a:srgbClr val="FF0000"/>
                </a:solidFill>
              </a:rPr>
              <a:t>Comparison in short</a:t>
            </a:r>
            <a:endParaRPr b="1" sz="4000">
              <a:solidFill>
                <a:srgbClr val="FF0000"/>
              </a:solidFill>
            </a:endParaRPr>
          </a:p>
        </p:txBody>
      </p:sp>
      <p:pic>
        <p:nvPicPr>
          <p:cNvPr id="139" name="Google Shape;139;p7"/>
          <p:cNvPicPr preferRelativeResize="0"/>
          <p:nvPr/>
        </p:nvPicPr>
        <p:blipFill rotWithShape="1">
          <a:blip r:embed="rId4">
            <a:alphaModFix/>
          </a:blip>
          <a:srcRect b="-1800" l="0" r="0" t="1800"/>
          <a:stretch/>
        </p:blipFill>
        <p:spPr>
          <a:xfrm>
            <a:off x="611550" y="1557626"/>
            <a:ext cx="7632849" cy="4492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8"/>
          <p:cNvSpPr txBox="1"/>
          <p:nvPr>
            <p:ph type="title"/>
          </p:nvPr>
        </p:nvSpPr>
        <p:spPr>
          <a:xfrm>
            <a:off x="323528" y="190500"/>
            <a:ext cx="7886700" cy="8382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Times New Roman"/>
              <a:buNone/>
            </a:pPr>
            <a:r>
              <a:rPr b="1" lang="en-IN" sz="3600">
                <a:solidFill>
                  <a:srgbClr val="FF0000"/>
                </a:solidFill>
                <a:latin typeface="Times New Roman"/>
                <a:ea typeface="Times New Roman"/>
                <a:cs typeface="Times New Roman"/>
                <a:sym typeface="Times New Roman"/>
              </a:rPr>
              <a:t>Components of LINAC</a:t>
            </a:r>
            <a:endParaRPr b="1" sz="3600">
              <a:solidFill>
                <a:srgbClr val="FF0000"/>
              </a:solidFill>
              <a:latin typeface="Times New Roman"/>
              <a:ea typeface="Times New Roman"/>
              <a:cs typeface="Times New Roman"/>
              <a:sym typeface="Times New Roman"/>
            </a:endParaRPr>
          </a:p>
        </p:txBody>
      </p:sp>
      <p:sp>
        <p:nvSpPr>
          <p:cNvPr id="146" name="Google Shape;146;p8"/>
          <p:cNvSpPr txBox="1"/>
          <p:nvPr>
            <p:ph idx="1" type="body"/>
          </p:nvPr>
        </p:nvSpPr>
        <p:spPr>
          <a:xfrm>
            <a:off x="209550" y="990600"/>
            <a:ext cx="8705850" cy="48768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dk1"/>
              </a:buClr>
              <a:buSzPts val="3300"/>
              <a:buNone/>
            </a:pPr>
            <a:r>
              <a:rPr lang="en-IN" sz="3300"/>
              <a:t> </a:t>
            </a:r>
            <a:endParaRPr/>
          </a:p>
        </p:txBody>
      </p:sp>
      <p:sp>
        <p:nvSpPr>
          <p:cNvPr id="147" name="Google Shape;147;p8"/>
          <p:cNvSpPr/>
          <p:nvPr/>
        </p:nvSpPr>
        <p:spPr>
          <a:xfrm>
            <a:off x="323528" y="2095714"/>
            <a:ext cx="2994298" cy="156966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rgbClr val="FF0000"/>
              </a:buClr>
              <a:buSzPts val="2400"/>
              <a:buFont typeface="Noto Sans Symbols"/>
              <a:buChar char="⮚"/>
            </a:pPr>
            <a:r>
              <a:rPr b="1" i="0" lang="en-IN" sz="2400" u="none" cap="none" strike="noStrike">
                <a:solidFill>
                  <a:srgbClr val="FF0000"/>
                </a:solidFill>
                <a:latin typeface="Calibri"/>
                <a:ea typeface="Calibri"/>
                <a:cs typeface="Calibri"/>
                <a:sym typeface="Calibri"/>
              </a:rPr>
              <a:t>Modulator</a:t>
            </a:r>
            <a:endParaRPr/>
          </a:p>
          <a:p>
            <a:pPr indent="-342900" lvl="0" marL="342900" marR="0" rtl="0" algn="l">
              <a:spcBef>
                <a:spcPts val="0"/>
              </a:spcBef>
              <a:spcAft>
                <a:spcPts val="0"/>
              </a:spcAft>
              <a:buClr>
                <a:srgbClr val="FF0000"/>
              </a:buClr>
              <a:buSzPts val="2400"/>
              <a:buFont typeface="Noto Sans Symbols"/>
              <a:buChar char="⮚"/>
            </a:pPr>
            <a:r>
              <a:rPr b="1" i="0" lang="en-IN" sz="2400" u="none" cap="none" strike="noStrike">
                <a:solidFill>
                  <a:srgbClr val="FF0000"/>
                </a:solidFill>
                <a:latin typeface="Calibri"/>
                <a:ea typeface="Calibri"/>
                <a:cs typeface="Calibri"/>
                <a:sym typeface="Calibri"/>
              </a:rPr>
              <a:t>Drive stand </a:t>
            </a:r>
            <a:endParaRPr/>
          </a:p>
          <a:p>
            <a:pPr indent="-342900" lvl="0" marL="342900" marR="0" rtl="0" algn="l">
              <a:spcBef>
                <a:spcPts val="0"/>
              </a:spcBef>
              <a:spcAft>
                <a:spcPts val="0"/>
              </a:spcAft>
              <a:buClr>
                <a:srgbClr val="FF0000"/>
              </a:buClr>
              <a:buSzPts val="2400"/>
              <a:buFont typeface="Noto Sans Symbols"/>
              <a:buChar char="⮚"/>
            </a:pPr>
            <a:r>
              <a:rPr b="1" i="0" lang="en-IN" sz="2400" u="none" cap="none" strike="noStrike">
                <a:solidFill>
                  <a:srgbClr val="FF0000"/>
                </a:solidFill>
                <a:latin typeface="Calibri"/>
                <a:ea typeface="Calibri"/>
                <a:cs typeface="Calibri"/>
                <a:sym typeface="Calibri"/>
              </a:rPr>
              <a:t>Gantry </a:t>
            </a:r>
            <a:endParaRPr/>
          </a:p>
          <a:p>
            <a:pPr indent="-342900" lvl="0" marL="342900" marR="0" rtl="0" algn="l">
              <a:spcBef>
                <a:spcPts val="0"/>
              </a:spcBef>
              <a:spcAft>
                <a:spcPts val="0"/>
              </a:spcAft>
              <a:buClr>
                <a:srgbClr val="FF0000"/>
              </a:buClr>
              <a:buSzPts val="2400"/>
              <a:buFont typeface="Noto Sans Symbols"/>
              <a:buChar char="⮚"/>
            </a:pPr>
            <a:r>
              <a:rPr b="1" i="0" lang="en-IN" sz="2400" u="none" cap="none" strike="noStrike">
                <a:solidFill>
                  <a:srgbClr val="FF0000"/>
                </a:solidFill>
                <a:latin typeface="Calibri"/>
                <a:ea typeface="Calibri"/>
                <a:cs typeface="Calibri"/>
                <a:sym typeface="Calibri"/>
              </a:rPr>
              <a:t>Treatment couch </a:t>
            </a:r>
            <a:endParaRPr/>
          </a:p>
        </p:txBody>
      </p:sp>
      <p:pic>
        <p:nvPicPr>
          <p:cNvPr id="148" name="Google Shape;148;p8"/>
          <p:cNvPicPr preferRelativeResize="0"/>
          <p:nvPr/>
        </p:nvPicPr>
        <p:blipFill rotWithShape="1">
          <a:blip r:embed="rId3">
            <a:alphaModFix/>
          </a:blip>
          <a:srcRect b="0" l="1341" r="0" t="2600"/>
          <a:stretch/>
        </p:blipFill>
        <p:spPr>
          <a:xfrm>
            <a:off x="3424225" y="1616450"/>
            <a:ext cx="5598200" cy="3184950"/>
          </a:xfrm>
          <a:prstGeom prst="rect">
            <a:avLst/>
          </a:prstGeom>
          <a:noFill/>
          <a:ln>
            <a:noFill/>
          </a:ln>
        </p:spPr>
      </p:pic>
      <p:sp>
        <p:nvSpPr>
          <p:cNvPr id="149" name="Google Shape;149;p8"/>
          <p:cNvSpPr/>
          <p:nvPr/>
        </p:nvSpPr>
        <p:spPr>
          <a:xfrm>
            <a:off x="296042" y="4801401"/>
            <a:ext cx="6796238"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IN" sz="2000" u="none" cap="none" strike="noStrike">
                <a:solidFill>
                  <a:srgbClr val="FF0000"/>
                </a:solidFill>
                <a:latin typeface="Calibri"/>
                <a:ea typeface="Calibri"/>
                <a:cs typeface="Calibri"/>
                <a:sym typeface="Calibri"/>
              </a:rPr>
              <a:t>Modulator cabinet – power distribution system</a:t>
            </a:r>
            <a:endParaRPr/>
          </a:p>
          <a:p>
            <a:pPr indent="0" lvl="0" marL="0" marR="0" rtl="0" algn="l">
              <a:spcBef>
                <a:spcPts val="0"/>
              </a:spcBef>
              <a:spcAft>
                <a:spcPts val="0"/>
              </a:spcAft>
              <a:buNone/>
            </a:pPr>
            <a:r>
              <a:rPr lang="en-IN" sz="2000">
                <a:solidFill>
                  <a:schemeClr val="dk1"/>
                </a:solidFill>
                <a:latin typeface="Calibri"/>
                <a:ea typeface="Calibri"/>
                <a:cs typeface="Calibri"/>
                <a:sym typeface="Calibri"/>
              </a:rPr>
              <a:t>converts the ac current into pulses of flat topped dc current</a:t>
            </a:r>
            <a:endParaRPr sz="2800">
              <a:solidFill>
                <a:schemeClr val="dk1"/>
              </a:solidFill>
              <a:latin typeface="Calibri"/>
              <a:ea typeface="Calibri"/>
              <a:cs typeface="Calibri"/>
              <a:sym typeface="Calibri"/>
            </a:endParaRPr>
          </a:p>
        </p:txBody>
      </p:sp>
      <p:sp>
        <p:nvSpPr>
          <p:cNvPr id="150" name="Google Shape;150;p8"/>
          <p:cNvSpPr/>
          <p:nvPr/>
        </p:nvSpPr>
        <p:spPr>
          <a:xfrm rot="5400000">
            <a:off x="1420600" y="5659893"/>
            <a:ext cx="707279" cy="457200"/>
          </a:xfrm>
          <a:prstGeom prst="stripedRightArrow">
            <a:avLst>
              <a:gd fmla="val 50000" name="adj1"/>
              <a:gd fmla="val 50000" name="adj2"/>
            </a:avLst>
          </a:prstGeom>
          <a:solidFill>
            <a:srgbClr val="262626"/>
          </a:solid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8"/>
          <p:cNvSpPr/>
          <p:nvPr/>
        </p:nvSpPr>
        <p:spPr>
          <a:xfrm>
            <a:off x="511660" y="6186543"/>
            <a:ext cx="451753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000">
                <a:solidFill>
                  <a:schemeClr val="dk1"/>
                </a:solidFill>
                <a:latin typeface="Calibri"/>
                <a:ea typeface="Calibri"/>
                <a:cs typeface="Calibri"/>
                <a:sym typeface="Calibri"/>
              </a:rPr>
              <a:t>Electron gun &amp; microwave power source</a:t>
            </a:r>
            <a:endParaRPr/>
          </a:p>
        </p:txBody>
      </p:sp>
      <p:sp>
        <p:nvSpPr>
          <p:cNvPr id="152" name="Google Shape;152;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9"/>
          <p:cNvSpPr txBox="1"/>
          <p:nvPr>
            <p:ph type="title"/>
          </p:nvPr>
        </p:nvSpPr>
        <p:spPr>
          <a:xfrm>
            <a:off x="179512" y="166103"/>
            <a:ext cx="7886700" cy="664401"/>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0000"/>
              </a:buClr>
              <a:buSzPts val="3600"/>
              <a:buFont typeface="Arial"/>
              <a:buNone/>
            </a:pPr>
            <a:r>
              <a:rPr b="1" lang="en-IN" sz="3600">
                <a:solidFill>
                  <a:srgbClr val="FF0000"/>
                </a:solidFill>
                <a:latin typeface="Arial"/>
                <a:ea typeface="Arial"/>
                <a:cs typeface="Arial"/>
                <a:sym typeface="Arial"/>
              </a:rPr>
              <a:t>Drive stand</a:t>
            </a:r>
            <a:endParaRPr b="1" sz="3600">
              <a:solidFill>
                <a:srgbClr val="FF0000"/>
              </a:solidFill>
              <a:latin typeface="Arial"/>
              <a:ea typeface="Arial"/>
              <a:cs typeface="Arial"/>
              <a:sym typeface="Arial"/>
            </a:endParaRPr>
          </a:p>
        </p:txBody>
      </p:sp>
      <p:sp>
        <p:nvSpPr>
          <p:cNvPr id="159" name="Google Shape;159;p9"/>
          <p:cNvSpPr txBox="1"/>
          <p:nvPr>
            <p:ph idx="1" type="body"/>
          </p:nvPr>
        </p:nvSpPr>
        <p:spPr>
          <a:xfrm>
            <a:off x="386378" y="1380649"/>
            <a:ext cx="4724400" cy="57764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300"/>
              <a:buChar char="•"/>
            </a:pPr>
            <a:r>
              <a:rPr lang="en-IN" sz="2300">
                <a:latin typeface="Times New Roman"/>
                <a:ea typeface="Times New Roman"/>
                <a:cs typeface="Times New Roman"/>
                <a:sym typeface="Times New Roman"/>
              </a:rPr>
              <a:t>Assistance for driving the gantry. </a:t>
            </a:r>
            <a:endParaRPr sz="2300">
              <a:latin typeface="Times New Roman"/>
              <a:ea typeface="Times New Roman"/>
              <a:cs typeface="Times New Roman"/>
              <a:sym typeface="Times New Roman"/>
            </a:endParaRPr>
          </a:p>
        </p:txBody>
      </p:sp>
      <p:grpSp>
        <p:nvGrpSpPr>
          <p:cNvPr id="160" name="Google Shape;160;p9"/>
          <p:cNvGrpSpPr/>
          <p:nvPr/>
        </p:nvGrpSpPr>
        <p:grpSpPr>
          <a:xfrm>
            <a:off x="386378" y="1143000"/>
            <a:ext cx="8288767" cy="5054263"/>
            <a:chOff x="494852" y="1700434"/>
            <a:chExt cx="8288767" cy="5054263"/>
          </a:xfrm>
        </p:grpSpPr>
        <p:sp>
          <p:nvSpPr>
            <p:cNvPr id="161" name="Google Shape;161;p9"/>
            <p:cNvSpPr/>
            <p:nvPr/>
          </p:nvSpPr>
          <p:spPr>
            <a:xfrm>
              <a:off x="6169511" y="2886203"/>
              <a:ext cx="2590800" cy="1185769"/>
            </a:xfrm>
            <a:prstGeom prst="ellipse">
              <a:avLst/>
            </a:prstGeom>
            <a:solidFill>
              <a:srgbClr val="FABF8E"/>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chemeClr val="dk1"/>
                  </a:solidFill>
                  <a:latin typeface="Times New Roman"/>
                  <a:ea typeface="Times New Roman"/>
                  <a:cs typeface="Times New Roman"/>
                  <a:sym typeface="Times New Roman"/>
                </a:rPr>
                <a:t>RF transmission waveguide</a:t>
              </a:r>
              <a:endParaRPr b="1" sz="1800">
                <a:solidFill>
                  <a:schemeClr val="dk1"/>
                </a:solidFill>
                <a:latin typeface="Times New Roman"/>
                <a:ea typeface="Times New Roman"/>
                <a:cs typeface="Times New Roman"/>
                <a:sym typeface="Times New Roman"/>
              </a:endParaRPr>
            </a:p>
          </p:txBody>
        </p:sp>
        <p:sp>
          <p:nvSpPr>
            <p:cNvPr id="162" name="Google Shape;162;p9"/>
            <p:cNvSpPr/>
            <p:nvPr/>
          </p:nvSpPr>
          <p:spPr>
            <a:xfrm>
              <a:off x="6169511" y="5292125"/>
              <a:ext cx="2590800" cy="1185769"/>
            </a:xfrm>
            <a:prstGeom prst="ellipse">
              <a:avLst/>
            </a:prstGeom>
            <a:solidFill>
              <a:srgbClr val="FABF8E"/>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chemeClr val="dk1"/>
                  </a:solidFill>
                  <a:latin typeface="Times New Roman"/>
                  <a:ea typeface="Times New Roman"/>
                  <a:cs typeface="Times New Roman"/>
                  <a:sym typeface="Times New Roman"/>
                </a:rPr>
                <a:t>Circulator</a:t>
              </a:r>
              <a:endParaRPr b="1" sz="1800">
                <a:solidFill>
                  <a:schemeClr val="dk1"/>
                </a:solidFill>
                <a:latin typeface="Times New Roman"/>
                <a:ea typeface="Times New Roman"/>
                <a:cs typeface="Times New Roman"/>
                <a:sym typeface="Times New Roman"/>
              </a:endParaRPr>
            </a:p>
          </p:txBody>
        </p:sp>
        <p:sp>
          <p:nvSpPr>
            <p:cNvPr id="163" name="Google Shape;163;p9"/>
            <p:cNvSpPr/>
            <p:nvPr/>
          </p:nvSpPr>
          <p:spPr>
            <a:xfrm>
              <a:off x="6192819" y="4092591"/>
              <a:ext cx="2590800" cy="1185769"/>
            </a:xfrm>
            <a:prstGeom prst="ellipse">
              <a:avLst/>
            </a:prstGeom>
            <a:solidFill>
              <a:srgbClr val="FABF8E"/>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chemeClr val="dk1"/>
                  </a:solidFill>
                  <a:latin typeface="Times New Roman"/>
                  <a:ea typeface="Times New Roman"/>
                  <a:cs typeface="Times New Roman"/>
                  <a:sym typeface="Times New Roman"/>
                </a:rPr>
                <a:t>Water cooling system</a:t>
              </a:r>
              <a:endParaRPr b="1" sz="1800">
                <a:solidFill>
                  <a:schemeClr val="dk1"/>
                </a:solidFill>
                <a:latin typeface="Times New Roman"/>
                <a:ea typeface="Times New Roman"/>
                <a:cs typeface="Times New Roman"/>
                <a:sym typeface="Times New Roman"/>
              </a:endParaRPr>
            </a:p>
          </p:txBody>
        </p:sp>
        <p:sp>
          <p:nvSpPr>
            <p:cNvPr id="164" name="Google Shape;164;p9"/>
            <p:cNvSpPr/>
            <p:nvPr/>
          </p:nvSpPr>
          <p:spPr>
            <a:xfrm>
              <a:off x="6169511" y="1700434"/>
              <a:ext cx="2590800" cy="1185769"/>
            </a:xfrm>
            <a:prstGeom prst="ellipse">
              <a:avLst/>
            </a:prstGeom>
            <a:solidFill>
              <a:srgbClr val="FABF8E"/>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1800">
                  <a:solidFill>
                    <a:schemeClr val="dk1"/>
                  </a:solidFill>
                  <a:latin typeface="Times New Roman"/>
                  <a:ea typeface="Times New Roman"/>
                  <a:cs typeface="Times New Roman"/>
                  <a:sym typeface="Times New Roman"/>
                </a:rPr>
                <a:t>RF power source </a:t>
              </a:r>
              <a:endParaRPr/>
            </a:p>
          </p:txBody>
        </p:sp>
        <p:sp>
          <p:nvSpPr>
            <p:cNvPr id="165" name="Google Shape;165;p9"/>
            <p:cNvSpPr/>
            <p:nvPr/>
          </p:nvSpPr>
          <p:spPr>
            <a:xfrm>
              <a:off x="2247452" y="3690972"/>
              <a:ext cx="2971800" cy="762000"/>
            </a:xfrm>
            <a:prstGeom prst="roundRect">
              <a:avLst>
                <a:gd fmla="val 16667" name="adj"/>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4 major components</a:t>
              </a:r>
              <a:endParaRPr b="1" sz="2400">
                <a:solidFill>
                  <a:schemeClr val="dk1"/>
                </a:solidFill>
                <a:latin typeface="Calibri"/>
                <a:ea typeface="Calibri"/>
                <a:cs typeface="Calibri"/>
                <a:sym typeface="Calibri"/>
              </a:endParaRPr>
            </a:p>
          </p:txBody>
        </p:sp>
        <p:sp>
          <p:nvSpPr>
            <p:cNvPr id="166" name="Google Shape;166;p9"/>
            <p:cNvSpPr/>
            <p:nvPr/>
          </p:nvSpPr>
          <p:spPr>
            <a:xfrm>
              <a:off x="494852" y="5739034"/>
              <a:ext cx="5176222"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2000">
                  <a:solidFill>
                    <a:schemeClr val="dk1"/>
                  </a:solidFill>
                  <a:latin typeface="Times New Roman"/>
                  <a:ea typeface="Times New Roman"/>
                  <a:cs typeface="Times New Roman"/>
                  <a:sym typeface="Times New Roman"/>
                </a:rPr>
                <a:t>The high frequency em radiation is produced by RF power source.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b="1" lang="en-IN" sz="2000">
                  <a:solidFill>
                    <a:srgbClr val="FF0000"/>
                  </a:solidFill>
                  <a:latin typeface="Times New Roman"/>
                  <a:ea typeface="Times New Roman"/>
                  <a:cs typeface="Times New Roman"/>
                  <a:sym typeface="Times New Roman"/>
                </a:rPr>
                <a:t>Two types: Magnetron &amp; Klystron</a:t>
              </a:r>
              <a:endParaRPr b="1" sz="2000">
                <a:solidFill>
                  <a:srgbClr val="FF0000"/>
                </a:solidFill>
                <a:latin typeface="Times New Roman"/>
                <a:ea typeface="Times New Roman"/>
                <a:cs typeface="Times New Roman"/>
                <a:sym typeface="Times New Roman"/>
              </a:endParaRPr>
            </a:p>
          </p:txBody>
        </p:sp>
        <p:sp>
          <p:nvSpPr>
            <p:cNvPr id="167" name="Google Shape;167;p9"/>
            <p:cNvSpPr/>
            <p:nvPr/>
          </p:nvSpPr>
          <p:spPr>
            <a:xfrm>
              <a:off x="5517329" y="2226905"/>
              <a:ext cx="500230" cy="3792895"/>
            </a:xfrm>
            <a:prstGeom prst="leftBrace">
              <a:avLst>
                <a:gd fmla="val 8333" name="adj1"/>
                <a:gd fmla="val 50000" name="adj2"/>
              </a:avLst>
            </a:prstGeom>
            <a:noFill/>
            <a:ln cap="flat" cmpd="sng" w="9525">
              <a:solidFill>
                <a:srgbClr val="4A7DB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68" name="Google Shape;168;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2017-11-30T09:43:00Z</dcterms:created>
  <dc:creator>Studio</dc:creator>
</cp:coreProperties>
</file>